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366" r:id="rId7"/>
    <p:sldId id="1428" r:id="rId8"/>
    <p:sldId id="2359" r:id="rId9"/>
    <p:sldId id="2360" r:id="rId10"/>
    <p:sldId id="2361" r:id="rId11"/>
    <p:sldId id="2357" r:id="rId12"/>
    <p:sldId id="1364" r:id="rId13"/>
    <p:sldId id="272" r:id="rId14"/>
    <p:sldId id="684" r:id="rId15"/>
    <p:sldId id="2363" r:id="rId16"/>
    <p:sldId id="2362" r:id="rId17"/>
    <p:sldId id="2365" r:id="rId18"/>
    <p:sldId id="2364" r:id="rId19"/>
    <p:sldId id="2358" r:id="rId20"/>
    <p:sldId id="1325" r:id="rId21"/>
    <p:sldId id="2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 Jingran" userId="3693a6f4-0c62-4147-a9e7-0c956545b817" providerId="ADAL" clId="{76ACBB1E-AE79-4BF5-A721-C35C30E340CD}"/>
    <pc:docChg chg="delSld">
      <pc:chgData name="Wan, Jingran" userId="3693a6f4-0c62-4147-a9e7-0c956545b817" providerId="ADAL" clId="{76ACBB1E-AE79-4BF5-A721-C35C30E340CD}" dt="2020-02-23T16:47:38.791" v="2" actId="2696"/>
      <pc:docMkLst>
        <pc:docMk/>
      </pc:docMkLst>
      <pc:sldChg chg="del">
        <pc:chgData name="Wan, Jingran" userId="3693a6f4-0c62-4147-a9e7-0c956545b817" providerId="ADAL" clId="{76ACBB1E-AE79-4BF5-A721-C35C30E340CD}" dt="2020-02-23T16:47:38.768" v="0" actId="2696"/>
        <pc:sldMkLst>
          <pc:docMk/>
          <pc:sldMk cId="332535612" sldId="624"/>
        </pc:sldMkLst>
      </pc:sldChg>
      <pc:sldChg chg="del">
        <pc:chgData name="Wan, Jingran" userId="3693a6f4-0c62-4147-a9e7-0c956545b817" providerId="ADAL" clId="{76ACBB1E-AE79-4BF5-A721-C35C30E340CD}" dt="2020-02-23T16:47:38.781" v="1" actId="2696"/>
        <pc:sldMkLst>
          <pc:docMk/>
          <pc:sldMk cId="2810672947" sldId="1577"/>
        </pc:sldMkLst>
      </pc:sldChg>
      <pc:sldChg chg="del">
        <pc:chgData name="Wan, Jingran" userId="3693a6f4-0c62-4147-a9e7-0c956545b817" providerId="ADAL" clId="{76ACBB1E-AE79-4BF5-A721-C35C30E340CD}" dt="2020-02-23T16:47:38.791" v="2" actId="2696"/>
        <pc:sldMkLst>
          <pc:docMk/>
          <pc:sldMk cId="1102211012" sldId="15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118B-AFBB-4402-96D2-79709E67D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6211F-B260-4420-8BE7-0DAD55447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1FD44-06BF-43BF-B2DE-0E5C73F2104A}"/>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5" name="Footer Placeholder 4">
            <a:extLst>
              <a:ext uri="{FF2B5EF4-FFF2-40B4-BE49-F238E27FC236}">
                <a16:creationId xmlns:a16="http://schemas.microsoft.com/office/drawing/2014/main" id="{003044B9-FAA5-4631-8C9A-554765074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CDD18-6258-40E8-9159-AF15A2A8E9F4}"/>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221353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849D-3399-4BF7-862A-B6560FDE10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274A8-3C7E-462C-B876-EBDF9BE971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174A4-7DC3-49FA-84A1-0FD85598615A}"/>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5" name="Footer Placeholder 4">
            <a:extLst>
              <a:ext uri="{FF2B5EF4-FFF2-40B4-BE49-F238E27FC236}">
                <a16:creationId xmlns:a16="http://schemas.microsoft.com/office/drawing/2014/main" id="{B397F702-ECCB-4C91-830F-ED343BECC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2FFF6-CE0E-4A2D-990B-80A3E336626F}"/>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400648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F0866-E63A-42D5-9E04-083B533EF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E9F642-1F9E-48B3-A3AC-02D716BBCD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DF6F3-F404-4CF6-B758-338D95B3E199}"/>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5" name="Footer Placeholder 4">
            <a:extLst>
              <a:ext uri="{FF2B5EF4-FFF2-40B4-BE49-F238E27FC236}">
                <a16:creationId xmlns:a16="http://schemas.microsoft.com/office/drawing/2014/main" id="{FE2C1220-CB8E-4B63-9113-9E6F3E70D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C6F6C-D109-453A-B55E-036B61EDEEFE}"/>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110705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A4A9-57D2-42A2-8E60-05FE6118B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C3578-EAD8-4E07-B7DD-6141AB2F6B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FF9C8-8865-4B98-98A5-B539CD3BCEFF}"/>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5" name="Footer Placeholder 4">
            <a:extLst>
              <a:ext uri="{FF2B5EF4-FFF2-40B4-BE49-F238E27FC236}">
                <a16:creationId xmlns:a16="http://schemas.microsoft.com/office/drawing/2014/main" id="{6C7F1C66-A7B4-4007-B1D3-8F287FA00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64151-8A38-4D51-9EA6-3961A85D143A}"/>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186677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D59D-16BD-445B-81EC-9144EA076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4D4A1-DEAB-40B9-8FFF-3D22AD27B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278FB-A6FE-4208-BCB7-AFA11AFFD22F}"/>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5" name="Footer Placeholder 4">
            <a:extLst>
              <a:ext uri="{FF2B5EF4-FFF2-40B4-BE49-F238E27FC236}">
                <a16:creationId xmlns:a16="http://schemas.microsoft.com/office/drawing/2014/main" id="{5431C17B-ED6C-4376-95C3-09386E840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931F6-5680-4627-BC6C-1DC95B0289B0}"/>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238743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51A4-F8F1-4CA6-B188-7E8C2C7BB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0A360-E668-4752-A3DB-AAD8CC9164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13B07-8272-40B8-A9F8-EBB8204E9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6F650-4A18-462D-A1CE-117F940FF81B}"/>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6" name="Footer Placeholder 5">
            <a:extLst>
              <a:ext uri="{FF2B5EF4-FFF2-40B4-BE49-F238E27FC236}">
                <a16:creationId xmlns:a16="http://schemas.microsoft.com/office/drawing/2014/main" id="{45F21675-E5FE-4CAD-9CFD-CA0C48D20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6CEA6-1B8E-488E-81C6-9741AE17A4CA}"/>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36017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E8E0-C9FA-497C-9ED0-924DF72A71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42C7C-69C6-4E2C-8078-A6AD65677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7613D-5417-4DBF-9A81-5B3C07045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97BF1A-B2D9-4902-8C3D-882E41CFC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D20AD-355A-46CD-B80C-A58D4009FC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A60C5-6937-4792-9FA3-E45570248769}"/>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8" name="Footer Placeholder 7">
            <a:extLst>
              <a:ext uri="{FF2B5EF4-FFF2-40B4-BE49-F238E27FC236}">
                <a16:creationId xmlns:a16="http://schemas.microsoft.com/office/drawing/2014/main" id="{F837651C-3C34-4AD3-B083-093284784B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35139-9E9A-421E-9948-4365008C5621}"/>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74772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27BA-ADA0-4EF7-B8AC-37F9B93311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4E050-B41E-4368-B044-7AFEABC6765F}"/>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4" name="Footer Placeholder 3">
            <a:extLst>
              <a:ext uri="{FF2B5EF4-FFF2-40B4-BE49-F238E27FC236}">
                <a16:creationId xmlns:a16="http://schemas.microsoft.com/office/drawing/2014/main" id="{A402246E-4958-4395-AD53-EEF97BA6B8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846B9B-68CD-4A65-87FE-14F4BC4FDDA6}"/>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247818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04E9C-0826-46FA-9BF2-F273222C0407}"/>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3" name="Footer Placeholder 2">
            <a:extLst>
              <a:ext uri="{FF2B5EF4-FFF2-40B4-BE49-F238E27FC236}">
                <a16:creationId xmlns:a16="http://schemas.microsoft.com/office/drawing/2014/main" id="{03016180-A084-442F-9D95-71BA5F49B0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08AC-9570-4511-B685-B10F5C937C73}"/>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7649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C11A-D84B-493C-8927-0993A9EC5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261DDE-9F6B-4373-B31D-F3F98B19E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751137-C6BE-45CC-82AA-168D75560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D65EC-1F26-492D-A2D7-9AC7503A9062}"/>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6" name="Footer Placeholder 5">
            <a:extLst>
              <a:ext uri="{FF2B5EF4-FFF2-40B4-BE49-F238E27FC236}">
                <a16:creationId xmlns:a16="http://schemas.microsoft.com/office/drawing/2014/main" id="{1440073D-63A0-4CB3-BDBE-0D48EAF65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D855F-41C5-4A96-998D-DFD664E8E189}"/>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264757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C446-1DD7-4485-B122-8C61E8651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075BC-FAF9-4301-811B-AB5CFA1C3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51CE3-C022-405D-A7B8-05614FBF2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FFC55-038C-4611-A7CC-371D48BDD2E7}"/>
              </a:ext>
            </a:extLst>
          </p:cNvPr>
          <p:cNvSpPr>
            <a:spLocks noGrp="1"/>
          </p:cNvSpPr>
          <p:nvPr>
            <p:ph type="dt" sz="half" idx="10"/>
          </p:nvPr>
        </p:nvSpPr>
        <p:spPr/>
        <p:txBody>
          <a:bodyPr/>
          <a:lstStyle/>
          <a:p>
            <a:fld id="{D5E455C6-24D6-4674-B8B6-B8A79025B0D0}" type="datetimeFigureOut">
              <a:rPr lang="en-US" smtClean="0"/>
              <a:t>2/23/2020</a:t>
            </a:fld>
            <a:endParaRPr lang="en-US"/>
          </a:p>
        </p:txBody>
      </p:sp>
      <p:sp>
        <p:nvSpPr>
          <p:cNvPr id="6" name="Footer Placeholder 5">
            <a:extLst>
              <a:ext uri="{FF2B5EF4-FFF2-40B4-BE49-F238E27FC236}">
                <a16:creationId xmlns:a16="http://schemas.microsoft.com/office/drawing/2014/main" id="{DAA8E52F-1836-40E2-BC10-C6F344579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9CFDD-5BEF-4022-8BBC-A456846C6C2C}"/>
              </a:ext>
            </a:extLst>
          </p:cNvPr>
          <p:cNvSpPr>
            <a:spLocks noGrp="1"/>
          </p:cNvSpPr>
          <p:nvPr>
            <p:ph type="sldNum" sz="quarter" idx="12"/>
          </p:nvPr>
        </p:nvSpPr>
        <p:spPr/>
        <p:txBody>
          <a:bodyPr/>
          <a:lstStyle/>
          <a:p>
            <a:fld id="{5C829697-2A3F-44BE-AB3D-7CB37A17B0FC}" type="slidenum">
              <a:rPr lang="en-US" smtClean="0"/>
              <a:t>‹#›</a:t>
            </a:fld>
            <a:endParaRPr lang="en-US"/>
          </a:p>
        </p:txBody>
      </p:sp>
    </p:spTree>
    <p:extLst>
      <p:ext uri="{BB962C8B-B14F-4D97-AF65-F5344CB8AC3E}">
        <p14:creationId xmlns:p14="http://schemas.microsoft.com/office/powerpoint/2010/main" val="235285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AE7CF-758C-4DD6-8795-885F920F7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03F033-84DD-4B0E-9F8E-F2C15411A6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D61C-09E3-438F-9E3E-5FDC6C983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455C6-24D6-4674-B8B6-B8A79025B0D0}" type="datetimeFigureOut">
              <a:rPr lang="en-US" smtClean="0"/>
              <a:t>2/23/2020</a:t>
            </a:fld>
            <a:endParaRPr lang="en-US"/>
          </a:p>
        </p:txBody>
      </p:sp>
      <p:sp>
        <p:nvSpPr>
          <p:cNvPr id="5" name="Footer Placeholder 4">
            <a:extLst>
              <a:ext uri="{FF2B5EF4-FFF2-40B4-BE49-F238E27FC236}">
                <a16:creationId xmlns:a16="http://schemas.microsoft.com/office/drawing/2014/main" id="{03B374C3-6CDD-4C24-B6CA-047A705C1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566A3D-7A69-4385-9558-EF6536D85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29697-2A3F-44BE-AB3D-7CB37A17B0FC}" type="slidenum">
              <a:rPr lang="en-US" smtClean="0"/>
              <a:t>‹#›</a:t>
            </a:fld>
            <a:endParaRPr lang="en-US"/>
          </a:p>
        </p:txBody>
      </p:sp>
    </p:spTree>
    <p:extLst>
      <p:ext uri="{BB962C8B-B14F-4D97-AF65-F5344CB8AC3E}">
        <p14:creationId xmlns:p14="http://schemas.microsoft.com/office/powerpoint/2010/main" val="32536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IfI_Gom2jjQ&amp;t=31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wchuCzd8oKA"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AA93-723C-4A9A-9074-D0BA12E228FA}"/>
              </a:ext>
            </a:extLst>
          </p:cNvPr>
          <p:cNvSpPr>
            <a:spLocks noGrp="1"/>
          </p:cNvSpPr>
          <p:nvPr>
            <p:ph type="ctrTitle"/>
          </p:nvPr>
        </p:nvSpPr>
        <p:spPr/>
        <p:txBody>
          <a:bodyPr/>
          <a:lstStyle/>
          <a:p>
            <a:r>
              <a:rPr lang="en-US" dirty="0" err="1"/>
              <a:t>Wan’s</a:t>
            </a:r>
            <a:r>
              <a:rPr lang="en-US" dirty="0"/>
              <a:t> </a:t>
            </a:r>
            <a:r>
              <a:rPr lang="en-US" altLang="zh-CN" dirty="0"/>
              <a:t>Part</a:t>
            </a:r>
            <a:endParaRPr lang="en-US" dirty="0"/>
          </a:p>
        </p:txBody>
      </p:sp>
      <p:sp>
        <p:nvSpPr>
          <p:cNvPr id="3" name="Subtitle 2">
            <a:extLst>
              <a:ext uri="{FF2B5EF4-FFF2-40B4-BE49-F238E27FC236}">
                <a16:creationId xmlns:a16="http://schemas.microsoft.com/office/drawing/2014/main" id="{FA03AA40-C951-46D8-BB8B-CC566770085C}"/>
              </a:ext>
            </a:extLst>
          </p:cNvPr>
          <p:cNvSpPr>
            <a:spLocks noGrp="1"/>
          </p:cNvSpPr>
          <p:nvPr>
            <p:ph type="subTitle" idx="1"/>
          </p:nvPr>
        </p:nvSpPr>
        <p:spPr/>
        <p:txBody>
          <a:bodyPr/>
          <a:lstStyle/>
          <a:p>
            <a:r>
              <a:rPr lang="en-US" dirty="0"/>
              <a:t>8:00 a.m. – 8:45 a.m. Room 146A, WEWCC</a:t>
            </a:r>
          </a:p>
          <a:p>
            <a:r>
              <a:rPr lang="en-US" dirty="0"/>
              <a:t>Saturday 11/23</a:t>
            </a:r>
          </a:p>
        </p:txBody>
      </p:sp>
    </p:spTree>
    <p:extLst>
      <p:ext uri="{BB962C8B-B14F-4D97-AF65-F5344CB8AC3E}">
        <p14:creationId xmlns:p14="http://schemas.microsoft.com/office/powerpoint/2010/main" val="218580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4693-AF07-46CC-96FF-B89FEEAC5005}"/>
              </a:ext>
            </a:extLst>
          </p:cNvPr>
          <p:cNvSpPr>
            <a:spLocks noGrp="1"/>
          </p:cNvSpPr>
          <p:nvPr>
            <p:ph type="title"/>
          </p:nvPr>
        </p:nvSpPr>
        <p:spPr/>
        <p:txBody>
          <a:bodyPr/>
          <a:lstStyle/>
          <a:p>
            <a:r>
              <a:rPr lang="en-US" dirty="0"/>
              <a:t>Relate to real life/ Add Critical Thinking to Class</a:t>
            </a:r>
          </a:p>
        </p:txBody>
      </p:sp>
      <p:sp>
        <p:nvSpPr>
          <p:cNvPr id="3" name="Content Placeholder 2">
            <a:extLst>
              <a:ext uri="{FF2B5EF4-FFF2-40B4-BE49-F238E27FC236}">
                <a16:creationId xmlns:a16="http://schemas.microsoft.com/office/drawing/2014/main" id="{23941FE6-054E-4EF9-8E78-3727D0B2D1FC}"/>
              </a:ext>
            </a:extLst>
          </p:cNvPr>
          <p:cNvSpPr>
            <a:spLocks noGrp="1"/>
          </p:cNvSpPr>
          <p:nvPr>
            <p:ph idx="1"/>
          </p:nvPr>
        </p:nvSpPr>
        <p:spPr/>
        <p:txBody>
          <a:bodyPr>
            <a:normAutofit/>
          </a:bodyPr>
          <a:lstStyle/>
          <a:p>
            <a:pPr marL="0" indent="0">
              <a:buNone/>
            </a:pPr>
            <a:r>
              <a:rPr lang="en-US" altLang="zh-CN" dirty="0"/>
              <a:t>Curiosity to the world《</a:t>
            </a:r>
            <a:r>
              <a:rPr lang="zh-CN" altLang="en-US" dirty="0"/>
              <a:t>台湾学生在日本高中</a:t>
            </a:r>
            <a:r>
              <a:rPr lang="en-US" altLang="zh-CN" dirty="0"/>
              <a:t>》</a:t>
            </a:r>
          </a:p>
          <a:p>
            <a:pPr marL="0" indent="0">
              <a:buNone/>
            </a:pPr>
            <a:endParaRPr lang="en-US" altLang="zh-CN" dirty="0"/>
          </a:p>
          <a:p>
            <a:pPr marL="0" indent="0">
              <a:buNone/>
            </a:pPr>
            <a:r>
              <a:rPr lang="en-US" altLang="zh-CN" dirty="0">
                <a:hlinkClick r:id="rId2"/>
              </a:rPr>
              <a:t>https://www.youtube.com/watch?v=IfI_Gom2jjQ&amp;t=31s</a:t>
            </a:r>
            <a:endParaRPr lang="en-US" altLang="zh-CN" dirty="0"/>
          </a:p>
          <a:p>
            <a:pPr marL="0" indent="0">
              <a:buNone/>
            </a:pPr>
            <a:endParaRPr lang="en-US" altLang="zh-CN" dirty="0"/>
          </a:p>
          <a:p>
            <a:pPr marL="0" indent="0">
              <a:buNone/>
            </a:pPr>
            <a:r>
              <a:rPr lang="zh-CN" altLang="en-US" dirty="0"/>
              <a:t>台湾的校园和日本的校园有什么不同？美国的校园和日本的校园有什么不同？如果你去日本读书，你会在哪些方面适应得比较快？</a:t>
            </a:r>
            <a:endParaRPr lang="en-US" altLang="zh-CN" dirty="0"/>
          </a:p>
          <a:p>
            <a:pPr marL="0" indent="0">
              <a:buNone/>
            </a:pPr>
            <a:r>
              <a:rPr lang="en-US" altLang="zh-CN" dirty="0"/>
              <a:t>What is the difference between campus in Taiwan and Japan, between US and Japan? If you study in Japan, do you think you will adapt to the new situation quickly? Why?</a:t>
            </a:r>
          </a:p>
        </p:txBody>
      </p:sp>
    </p:spTree>
    <p:extLst>
      <p:ext uri="{BB962C8B-B14F-4D97-AF65-F5344CB8AC3E}">
        <p14:creationId xmlns:p14="http://schemas.microsoft.com/office/powerpoint/2010/main" val="380689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8528-1876-4B21-ADAB-BDC847C0EEDD}"/>
              </a:ext>
            </a:extLst>
          </p:cNvPr>
          <p:cNvSpPr>
            <a:spLocks noGrp="1"/>
          </p:cNvSpPr>
          <p:nvPr>
            <p:ph type="title"/>
          </p:nvPr>
        </p:nvSpPr>
        <p:spPr>
          <a:xfrm>
            <a:off x="838200" y="723578"/>
            <a:ext cx="4595071" cy="1645501"/>
          </a:xfrm>
        </p:spPr>
        <p:txBody>
          <a:bodyPr>
            <a:normAutofit/>
          </a:bodyPr>
          <a:lstStyle/>
          <a:p>
            <a:r>
              <a:rPr lang="en-US"/>
              <a:t>Magic Mooncake</a:t>
            </a:r>
          </a:p>
        </p:txBody>
      </p:sp>
      <p:sp>
        <p:nvSpPr>
          <p:cNvPr id="3" name="Content Placeholder 2">
            <a:extLst>
              <a:ext uri="{FF2B5EF4-FFF2-40B4-BE49-F238E27FC236}">
                <a16:creationId xmlns:a16="http://schemas.microsoft.com/office/drawing/2014/main" id="{8A0D1A1E-0F6C-4956-93C4-09BE0F32D063}"/>
              </a:ext>
            </a:extLst>
          </p:cNvPr>
          <p:cNvSpPr>
            <a:spLocks noGrp="1"/>
          </p:cNvSpPr>
          <p:nvPr>
            <p:ph idx="1"/>
          </p:nvPr>
        </p:nvSpPr>
        <p:spPr>
          <a:xfrm>
            <a:off x="838200" y="2062692"/>
            <a:ext cx="4595071" cy="3628495"/>
          </a:xfrm>
        </p:spPr>
        <p:txBody>
          <a:bodyPr>
            <a:noAutofit/>
          </a:bodyPr>
          <a:lstStyle/>
          <a:p>
            <a:r>
              <a:rPr lang="en-US" dirty="0">
                <a:hlinkClick r:id="rId2"/>
              </a:rPr>
              <a:t>https://www.youtube.com/watch?v=wchuCzd8oKA</a:t>
            </a:r>
            <a:endParaRPr lang="en-US" sz="3600" dirty="0"/>
          </a:p>
          <a:p>
            <a:r>
              <a:rPr lang="zh-CN" altLang="en-US" sz="3600" dirty="0"/>
              <a:t>盐 </a:t>
            </a:r>
            <a:r>
              <a:rPr lang="en-US" altLang="zh-CN" sz="3600" dirty="0"/>
              <a:t>salt</a:t>
            </a:r>
          </a:p>
          <a:p>
            <a:r>
              <a:rPr lang="zh-CN" altLang="en-US" sz="3600" dirty="0"/>
              <a:t>咸鸭蛋  </a:t>
            </a:r>
            <a:r>
              <a:rPr lang="en-US" altLang="zh-CN" sz="3600" dirty="0"/>
              <a:t>salty preserved duck egg</a:t>
            </a:r>
          </a:p>
          <a:p>
            <a:r>
              <a:rPr lang="zh-CN" altLang="en-US" sz="3600" dirty="0"/>
              <a:t>蛋黄   </a:t>
            </a:r>
            <a:r>
              <a:rPr lang="en-US" altLang="zh-CN" sz="3600" dirty="0"/>
              <a:t>yolk</a:t>
            </a:r>
          </a:p>
          <a:p>
            <a:r>
              <a:rPr lang="zh-CN" altLang="en-US" sz="3600" dirty="0"/>
              <a:t>莲子  </a:t>
            </a:r>
            <a:r>
              <a:rPr lang="en-US" altLang="zh-CN" sz="3600" dirty="0"/>
              <a:t>lotus seed</a:t>
            </a:r>
          </a:p>
          <a:p>
            <a:r>
              <a:rPr lang="zh-CN" altLang="en-US" sz="3600" dirty="0"/>
              <a:t>莲蓉  </a:t>
            </a:r>
            <a:r>
              <a:rPr lang="en-US" sz="3600" dirty="0"/>
              <a:t>Lotus paste</a:t>
            </a:r>
          </a:p>
        </p:txBody>
      </p:sp>
      <p:sp>
        <p:nvSpPr>
          <p:cNvPr id="50" name="Rectangle 37">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39">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A48A1C3-6EB3-4594-8A58-4912290D70F3}"/>
              </a:ext>
            </a:extLst>
          </p:cNvPr>
          <p:cNvPicPr>
            <a:picLocks noChangeAspect="1"/>
          </p:cNvPicPr>
          <p:nvPr/>
        </p:nvPicPr>
        <p:blipFill rotWithShape="1">
          <a:blip r:embed="rId3"/>
          <a:srcRect t="14232" r="4" b="21460"/>
          <a:stretch/>
        </p:blipFill>
        <p:spPr>
          <a:xfrm>
            <a:off x="6420908" y="677970"/>
            <a:ext cx="2364317" cy="2027341"/>
          </a:xfrm>
          <a:prstGeom prst="rect">
            <a:avLst/>
          </a:prstGeom>
        </p:spPr>
      </p:pic>
      <p:sp>
        <p:nvSpPr>
          <p:cNvPr id="44" name="Rectangle 43">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C38755C-A848-4A29-9C76-4CDE776F9937}"/>
              </a:ext>
            </a:extLst>
          </p:cNvPr>
          <p:cNvPicPr>
            <a:picLocks noChangeAspect="1"/>
          </p:cNvPicPr>
          <p:nvPr/>
        </p:nvPicPr>
        <p:blipFill rotWithShape="1">
          <a:blip r:embed="rId4"/>
          <a:srcRect l="15171" r="6582" b="-3"/>
          <a:stretch/>
        </p:blipFill>
        <p:spPr>
          <a:xfrm>
            <a:off x="9502775" y="686926"/>
            <a:ext cx="2364317" cy="2009429"/>
          </a:xfrm>
          <a:prstGeom prst="rect">
            <a:avLst/>
          </a:prstGeom>
        </p:spPr>
      </p:pic>
      <p:pic>
        <p:nvPicPr>
          <p:cNvPr id="6" name="Picture 5">
            <a:extLst>
              <a:ext uri="{FF2B5EF4-FFF2-40B4-BE49-F238E27FC236}">
                <a16:creationId xmlns:a16="http://schemas.microsoft.com/office/drawing/2014/main" id="{36F52122-949B-4C4A-ADAA-9BEB81828A1E}"/>
              </a:ext>
            </a:extLst>
          </p:cNvPr>
          <p:cNvPicPr>
            <a:picLocks noChangeAspect="1"/>
          </p:cNvPicPr>
          <p:nvPr/>
        </p:nvPicPr>
        <p:blipFill rotWithShape="1">
          <a:blip r:embed="rId5"/>
          <a:srcRect l="31977" r="8022" b="-2"/>
          <a:stretch/>
        </p:blipFill>
        <p:spPr>
          <a:xfrm>
            <a:off x="7864055" y="3796452"/>
            <a:ext cx="2559890" cy="2559898"/>
          </a:xfrm>
          <a:prstGeom prst="rect">
            <a:avLst/>
          </a:prstGeom>
        </p:spPr>
      </p:pic>
    </p:spTree>
    <p:extLst>
      <p:ext uri="{BB962C8B-B14F-4D97-AF65-F5344CB8AC3E}">
        <p14:creationId xmlns:p14="http://schemas.microsoft.com/office/powerpoint/2010/main" val="12055528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2969-AC2A-412E-B25F-86620FFA1CE1}"/>
              </a:ext>
            </a:extLst>
          </p:cNvPr>
          <p:cNvSpPr>
            <a:spLocks noGrp="1"/>
          </p:cNvSpPr>
          <p:nvPr>
            <p:ph type="title"/>
          </p:nvPr>
        </p:nvSpPr>
        <p:spPr/>
        <p:txBody>
          <a:bodyPr/>
          <a:lstStyle/>
          <a:p>
            <a:r>
              <a:rPr lang="en-US" dirty="0"/>
              <a:t>Mid-autumn Festival</a:t>
            </a:r>
          </a:p>
        </p:txBody>
      </p:sp>
      <p:sp>
        <p:nvSpPr>
          <p:cNvPr id="3" name="Content Placeholder 2">
            <a:extLst>
              <a:ext uri="{FF2B5EF4-FFF2-40B4-BE49-F238E27FC236}">
                <a16:creationId xmlns:a16="http://schemas.microsoft.com/office/drawing/2014/main" id="{4F13DF30-E37C-42FB-A37C-08580C81B792}"/>
              </a:ext>
            </a:extLst>
          </p:cNvPr>
          <p:cNvSpPr>
            <a:spLocks noGrp="1"/>
          </p:cNvSpPr>
          <p:nvPr>
            <p:ph idx="1"/>
          </p:nvPr>
        </p:nvSpPr>
        <p:spPr/>
        <p:txBody>
          <a:bodyPr/>
          <a:lstStyle/>
          <a:p>
            <a:pPr marL="0" indent="0">
              <a:buNone/>
            </a:pPr>
            <a:endParaRPr lang="en-US" dirty="0"/>
          </a:p>
        </p:txBody>
      </p:sp>
      <p:pic>
        <p:nvPicPr>
          <p:cNvPr id="2050" name="Picture 2" descr="Image result for çå ä¸­ç§è">
            <a:extLst>
              <a:ext uri="{FF2B5EF4-FFF2-40B4-BE49-F238E27FC236}">
                <a16:creationId xmlns:a16="http://schemas.microsoft.com/office/drawing/2014/main" id="{D688B8A3-6A12-40A2-B1CA-1860F32FC55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043113"/>
            <a:ext cx="476250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80042A-B67F-48D8-9932-A0D411AA6002}"/>
              </a:ext>
            </a:extLst>
          </p:cNvPr>
          <p:cNvPicPr>
            <a:picLocks noChangeAspect="1"/>
          </p:cNvPicPr>
          <p:nvPr/>
        </p:nvPicPr>
        <p:blipFill>
          <a:blip r:embed="rId2"/>
          <a:stretch>
            <a:fillRect/>
          </a:stretch>
        </p:blipFill>
        <p:spPr>
          <a:xfrm>
            <a:off x="2667000" y="0"/>
            <a:ext cx="6858000" cy="6858000"/>
          </a:xfrm>
          <a:prstGeom prst="rect">
            <a:avLst/>
          </a:prstGeom>
        </p:spPr>
      </p:pic>
      <p:sp>
        <p:nvSpPr>
          <p:cNvPr id="2" name="Title 1">
            <a:extLst>
              <a:ext uri="{FF2B5EF4-FFF2-40B4-BE49-F238E27FC236}">
                <a16:creationId xmlns:a16="http://schemas.microsoft.com/office/drawing/2014/main" id="{010EF958-F3B9-4976-A0AC-0AE6F40CE628}"/>
              </a:ext>
            </a:extLst>
          </p:cNvPr>
          <p:cNvSpPr>
            <a:spLocks noGrp="1"/>
          </p:cNvSpPr>
          <p:nvPr>
            <p:ph type="title"/>
          </p:nvPr>
        </p:nvSpPr>
        <p:spPr>
          <a:xfrm>
            <a:off x="838199" y="365125"/>
            <a:ext cx="10515600" cy="1325563"/>
          </a:xfrm>
        </p:spPr>
        <p:txBody>
          <a:bodyPr/>
          <a:lstStyle/>
          <a:p>
            <a:endParaRPr lang="en-US" dirty="0"/>
          </a:p>
        </p:txBody>
      </p:sp>
      <p:sp>
        <p:nvSpPr>
          <p:cNvPr id="3" name="Content Placeholder 2">
            <a:extLst>
              <a:ext uri="{FF2B5EF4-FFF2-40B4-BE49-F238E27FC236}">
                <a16:creationId xmlns:a16="http://schemas.microsoft.com/office/drawing/2014/main" id="{6F922678-2AF3-4C5B-A6C0-10E20A14613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0252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28E507-309E-4FA2-828D-AA276294B7E2}"/>
              </a:ext>
            </a:extLst>
          </p:cNvPr>
          <p:cNvPicPr>
            <a:picLocks noChangeAspect="1"/>
          </p:cNvPicPr>
          <p:nvPr/>
        </p:nvPicPr>
        <p:blipFill rotWithShape="1">
          <a:blip r:embed="rId2"/>
          <a:srcRect t="37067" b="34808"/>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AFFA292-4433-4B61-AE43-DC5D84A2DDBF}"/>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t>Jade Rabbit</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49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698-1851-4605-AF69-84DCB180FA17}"/>
              </a:ext>
            </a:extLst>
          </p:cNvPr>
          <p:cNvSpPr>
            <a:spLocks noGrp="1"/>
          </p:cNvSpPr>
          <p:nvPr>
            <p:ph type="title"/>
          </p:nvPr>
        </p:nvSpPr>
        <p:spPr/>
        <p:txBody>
          <a:bodyPr/>
          <a:lstStyle/>
          <a:p>
            <a:r>
              <a:rPr lang="en-US" dirty="0"/>
              <a:t>STEM: Self-Rotated Earth-Moon Model</a:t>
            </a:r>
          </a:p>
        </p:txBody>
      </p:sp>
      <p:pic>
        <p:nvPicPr>
          <p:cNvPr id="4" name="self-rotated earth-moon model video 2">
            <a:hlinkClick r:id="" action="ppaction://media"/>
            <a:extLst>
              <a:ext uri="{FF2B5EF4-FFF2-40B4-BE49-F238E27FC236}">
                <a16:creationId xmlns:a16="http://schemas.microsoft.com/office/drawing/2014/main" id="{69CD595B-23E0-4634-90AD-FBD0DCEEA29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57300" y="1459165"/>
            <a:ext cx="3771900" cy="5522852"/>
          </a:xfrm>
        </p:spPr>
      </p:pic>
      <p:sp>
        <p:nvSpPr>
          <p:cNvPr id="5" name="TextBox 4">
            <a:extLst>
              <a:ext uri="{FF2B5EF4-FFF2-40B4-BE49-F238E27FC236}">
                <a16:creationId xmlns:a16="http://schemas.microsoft.com/office/drawing/2014/main" id="{9B18C981-A334-4F9C-9722-309572B1960D}"/>
              </a:ext>
            </a:extLst>
          </p:cNvPr>
          <p:cNvSpPr txBox="1"/>
          <p:nvPr/>
        </p:nvSpPr>
        <p:spPr>
          <a:xfrm>
            <a:off x="6096000" y="2362200"/>
            <a:ext cx="4905375" cy="3108543"/>
          </a:xfrm>
          <a:prstGeom prst="rect">
            <a:avLst/>
          </a:prstGeom>
          <a:noFill/>
        </p:spPr>
        <p:txBody>
          <a:bodyPr wrap="square" rtlCol="0">
            <a:spAutoFit/>
          </a:bodyPr>
          <a:lstStyle/>
          <a:p>
            <a:pPr marL="571500" indent="-571500">
              <a:buFont typeface="Wingdings" panose="05000000000000000000" pitchFamily="2" charset="2"/>
              <a:buChar char="ü"/>
            </a:pPr>
            <a:r>
              <a:rPr lang="en-US" altLang="zh-CN" sz="4000" dirty="0"/>
              <a:t>AA Battery</a:t>
            </a:r>
          </a:p>
          <a:p>
            <a:pPr marL="571500" indent="-571500">
              <a:buFont typeface="Wingdings" panose="05000000000000000000" pitchFamily="2" charset="2"/>
              <a:buChar char="ü"/>
            </a:pPr>
            <a:r>
              <a:rPr lang="en-US" altLang="zh-CN" sz="4000" dirty="0"/>
              <a:t>Foam Ball</a:t>
            </a:r>
          </a:p>
          <a:p>
            <a:pPr marL="571500" indent="-571500">
              <a:buFont typeface="Wingdings" panose="05000000000000000000" pitchFamily="2" charset="2"/>
              <a:buChar char="ü"/>
            </a:pPr>
            <a:r>
              <a:rPr lang="en-US" altLang="zh-CN" sz="4000" dirty="0"/>
              <a:t>Copper</a:t>
            </a:r>
            <a:r>
              <a:rPr lang="zh-CN" altLang="en-US" sz="4000" dirty="0"/>
              <a:t> </a:t>
            </a:r>
            <a:r>
              <a:rPr lang="en-US" altLang="zh-CN" sz="4000" dirty="0"/>
              <a:t>Wire</a:t>
            </a:r>
          </a:p>
          <a:p>
            <a:pPr marL="571500" indent="-571500">
              <a:buFont typeface="Wingdings" panose="05000000000000000000" pitchFamily="2" charset="2"/>
              <a:buChar char="ü"/>
            </a:pPr>
            <a:r>
              <a:rPr lang="en-US" altLang="zh-CN" sz="4000" dirty="0"/>
              <a:t>5-6 Disc Magnet </a:t>
            </a:r>
          </a:p>
          <a:p>
            <a:endParaRPr lang="en-US" dirty="0"/>
          </a:p>
          <a:p>
            <a:endParaRPr lang="en-US" dirty="0"/>
          </a:p>
        </p:txBody>
      </p:sp>
    </p:spTree>
    <p:extLst>
      <p:ext uri="{BB962C8B-B14F-4D97-AF65-F5344CB8AC3E}">
        <p14:creationId xmlns:p14="http://schemas.microsoft.com/office/powerpoint/2010/main" val="24419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189"/>
            <a:ext cx="9144000" cy="2387600"/>
          </a:xfrm>
        </p:spPr>
        <p:txBody>
          <a:bodyPr>
            <a:normAutofit fontScale="90000"/>
          </a:bodyPr>
          <a:lstStyle/>
          <a:p>
            <a:br>
              <a:rPr lang="en-US" altLang="zh-CN" dirty="0"/>
            </a:br>
            <a:r>
              <a:rPr lang="en-US" altLang="zh-CN" dirty="0"/>
              <a:t>Write a New </a:t>
            </a:r>
            <a:r>
              <a:rPr lang="en-US" dirty="0"/>
              <a:t>Nursery song: </a:t>
            </a:r>
            <a:br>
              <a:rPr lang="en-US" dirty="0"/>
            </a:br>
            <a:endParaRPr lang="en-US" dirty="0">
              <a:latin typeface="Berlin Sans FB Demi" panose="020E0802020502020306" pitchFamily="34"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082688" y="2727192"/>
            <a:ext cx="4340542" cy="3149450"/>
          </a:xfrm>
          <a:prstGeom prst="rect">
            <a:avLst/>
          </a:prstGeom>
        </p:spPr>
      </p:pic>
      <p:sp>
        <p:nvSpPr>
          <p:cNvPr id="5" name="TextBox 4"/>
          <p:cNvSpPr txBox="1"/>
          <p:nvPr/>
        </p:nvSpPr>
        <p:spPr>
          <a:xfrm>
            <a:off x="3448594" y="1809563"/>
            <a:ext cx="6113418" cy="769441"/>
          </a:xfrm>
          <a:prstGeom prst="rect">
            <a:avLst/>
          </a:prstGeom>
          <a:noFill/>
        </p:spPr>
        <p:txBody>
          <a:bodyPr wrap="square" rtlCol="0">
            <a:spAutoFit/>
          </a:bodyPr>
          <a:lstStyle/>
          <a:p>
            <a:r>
              <a:rPr lang="en-US" sz="4400" dirty="0">
                <a:latin typeface="Berlin Sans FB Demi" panose="020E0802020502020306" pitchFamily="34" charset="0"/>
              </a:rPr>
              <a:t>Making a Phone Call</a:t>
            </a:r>
            <a:endParaRPr lang="en-US" sz="4400" dirty="0"/>
          </a:p>
        </p:txBody>
      </p:sp>
      <p:pic>
        <p:nvPicPr>
          <p:cNvPr id="7" name="Picture 6">
            <a:extLst>
              <a:ext uri="{FF2B5EF4-FFF2-40B4-BE49-F238E27FC236}">
                <a16:creationId xmlns:a16="http://schemas.microsoft.com/office/drawing/2014/main" id="{EACA7996-4E90-4667-AE38-3567047BD6E3}"/>
              </a:ext>
            </a:extLst>
          </p:cNvPr>
          <p:cNvPicPr>
            <a:picLocks noChangeAspect="1"/>
          </p:cNvPicPr>
          <p:nvPr/>
        </p:nvPicPr>
        <p:blipFill>
          <a:blip r:embed="rId3"/>
          <a:stretch>
            <a:fillRect/>
          </a:stretch>
        </p:blipFill>
        <p:spPr>
          <a:xfrm>
            <a:off x="2536463" y="198587"/>
            <a:ext cx="7937680" cy="1225402"/>
          </a:xfrm>
          <a:prstGeom prst="rect">
            <a:avLst/>
          </a:prstGeom>
        </p:spPr>
      </p:pic>
      <p:sp>
        <p:nvSpPr>
          <p:cNvPr id="6" name="Rectangle 5">
            <a:extLst>
              <a:ext uri="{FF2B5EF4-FFF2-40B4-BE49-F238E27FC236}">
                <a16:creationId xmlns:a16="http://schemas.microsoft.com/office/drawing/2014/main" id="{417C2A35-8269-4022-A4CF-4C42348B4B6A}"/>
              </a:ext>
            </a:extLst>
          </p:cNvPr>
          <p:cNvSpPr/>
          <p:nvPr/>
        </p:nvSpPr>
        <p:spPr>
          <a:xfrm>
            <a:off x="3791099" y="6132646"/>
            <a:ext cx="4923720" cy="369332"/>
          </a:xfrm>
          <a:prstGeom prst="rect">
            <a:avLst/>
          </a:prstGeom>
        </p:spPr>
        <p:txBody>
          <a:bodyPr wrap="none">
            <a:spAutoFit/>
          </a:bodyPr>
          <a:lstStyle/>
          <a:p>
            <a:r>
              <a:rPr lang="en-US" dirty="0"/>
              <a:t>https://www.youtube.com/watch?v=TmwKfTKoYi4</a:t>
            </a:r>
          </a:p>
        </p:txBody>
      </p:sp>
    </p:spTree>
    <p:extLst>
      <p:ext uri="{BB962C8B-B14F-4D97-AF65-F5344CB8AC3E}">
        <p14:creationId xmlns:p14="http://schemas.microsoft.com/office/powerpoint/2010/main" val="210438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7888-80F9-42C9-9484-08344DF9E840}"/>
              </a:ext>
            </a:extLst>
          </p:cNvPr>
          <p:cNvSpPr>
            <a:spLocks noGrp="1"/>
          </p:cNvSpPr>
          <p:nvPr>
            <p:ph type="title"/>
          </p:nvPr>
        </p:nvSpPr>
        <p:spPr>
          <a:xfrm>
            <a:off x="234885" y="261430"/>
            <a:ext cx="10515600" cy="1325563"/>
          </a:xfrm>
        </p:spPr>
        <p:txBody>
          <a:bodyPr/>
          <a:lstStyle/>
          <a:p>
            <a:r>
              <a:rPr lang="en-US" dirty="0"/>
              <a:t>Work in </a:t>
            </a:r>
            <a:r>
              <a:rPr lang="en-US" altLang="zh-CN" dirty="0"/>
              <a:t>your</a:t>
            </a:r>
            <a:r>
              <a:rPr lang="en-US" dirty="0"/>
              <a:t> table and sing together </a:t>
            </a:r>
            <a:r>
              <a:rPr lang="en-US" dirty="0">
                <a:solidFill>
                  <a:srgbClr val="FF0000"/>
                </a:solidFill>
              </a:rPr>
              <a:t>5 sets</a:t>
            </a:r>
            <a:r>
              <a:rPr lang="en-US" dirty="0"/>
              <a:t>:</a:t>
            </a:r>
          </a:p>
        </p:txBody>
      </p:sp>
      <p:pic>
        <p:nvPicPr>
          <p:cNvPr id="4" name="Content Placeholder 3">
            <a:extLst>
              <a:ext uri="{FF2B5EF4-FFF2-40B4-BE49-F238E27FC236}">
                <a16:creationId xmlns:a16="http://schemas.microsoft.com/office/drawing/2014/main" id="{5845F5EE-F936-4526-9111-E1FABB6D895C}"/>
              </a:ext>
            </a:extLst>
          </p:cNvPr>
          <p:cNvPicPr>
            <a:picLocks noGrp="1" noChangeAspect="1"/>
          </p:cNvPicPr>
          <p:nvPr>
            <p:ph idx="1"/>
          </p:nvPr>
        </p:nvPicPr>
        <p:blipFill>
          <a:blip r:embed="rId2"/>
          <a:stretch>
            <a:fillRect/>
          </a:stretch>
        </p:blipFill>
        <p:spPr>
          <a:xfrm>
            <a:off x="401606" y="1426446"/>
            <a:ext cx="8337417" cy="4351338"/>
          </a:xfrm>
          <a:prstGeom prst="rect">
            <a:avLst/>
          </a:prstGeom>
        </p:spPr>
      </p:pic>
      <p:sp>
        <p:nvSpPr>
          <p:cNvPr id="5" name="TextBox 4">
            <a:extLst>
              <a:ext uri="{FF2B5EF4-FFF2-40B4-BE49-F238E27FC236}">
                <a16:creationId xmlns:a16="http://schemas.microsoft.com/office/drawing/2014/main" id="{97B1F6AB-B09D-4E7B-8305-61BF1D9759AB}"/>
              </a:ext>
            </a:extLst>
          </p:cNvPr>
          <p:cNvSpPr txBox="1"/>
          <p:nvPr/>
        </p:nvSpPr>
        <p:spPr>
          <a:xfrm>
            <a:off x="1268552" y="5582783"/>
            <a:ext cx="2804160" cy="830997"/>
          </a:xfrm>
          <a:prstGeom prst="rect">
            <a:avLst/>
          </a:prstGeom>
          <a:noFill/>
        </p:spPr>
        <p:txBody>
          <a:bodyPr wrap="square" rtlCol="0">
            <a:spAutoFit/>
          </a:bodyPr>
          <a:lstStyle/>
          <a:p>
            <a:r>
              <a:rPr lang="en-US" sz="4800" dirty="0"/>
              <a:t>One set</a:t>
            </a:r>
          </a:p>
        </p:txBody>
      </p:sp>
      <p:sp>
        <p:nvSpPr>
          <p:cNvPr id="6" name="TextBox 5">
            <a:extLst>
              <a:ext uri="{FF2B5EF4-FFF2-40B4-BE49-F238E27FC236}">
                <a16:creationId xmlns:a16="http://schemas.microsoft.com/office/drawing/2014/main" id="{75D1D16B-4A75-4C3B-8279-E8850206E67E}"/>
              </a:ext>
            </a:extLst>
          </p:cNvPr>
          <p:cNvSpPr txBox="1"/>
          <p:nvPr/>
        </p:nvSpPr>
        <p:spPr>
          <a:xfrm>
            <a:off x="5934863" y="5652024"/>
            <a:ext cx="2804160" cy="830997"/>
          </a:xfrm>
          <a:prstGeom prst="rect">
            <a:avLst/>
          </a:prstGeom>
          <a:noFill/>
        </p:spPr>
        <p:txBody>
          <a:bodyPr wrap="square" rtlCol="0">
            <a:spAutoFit/>
          </a:bodyPr>
          <a:lstStyle/>
          <a:p>
            <a:r>
              <a:rPr lang="en-US" sz="4800" dirty="0"/>
              <a:t>3 sets</a:t>
            </a:r>
          </a:p>
        </p:txBody>
      </p:sp>
      <p:sp>
        <p:nvSpPr>
          <p:cNvPr id="7" name="TextBox 6">
            <a:extLst>
              <a:ext uri="{FF2B5EF4-FFF2-40B4-BE49-F238E27FC236}">
                <a16:creationId xmlns:a16="http://schemas.microsoft.com/office/drawing/2014/main" id="{22243353-E86C-4055-B3E7-EF7A113C8A62}"/>
              </a:ext>
            </a:extLst>
          </p:cNvPr>
          <p:cNvSpPr txBox="1"/>
          <p:nvPr/>
        </p:nvSpPr>
        <p:spPr>
          <a:xfrm>
            <a:off x="9199094" y="5026910"/>
            <a:ext cx="2804160" cy="1569660"/>
          </a:xfrm>
          <a:prstGeom prst="rect">
            <a:avLst/>
          </a:prstGeom>
          <a:noFill/>
        </p:spPr>
        <p:txBody>
          <a:bodyPr wrap="square" rtlCol="0">
            <a:spAutoFit/>
          </a:bodyPr>
          <a:lstStyle/>
          <a:p>
            <a:r>
              <a:rPr lang="en-US" sz="4800" dirty="0"/>
              <a:t>1 set of your own</a:t>
            </a:r>
          </a:p>
        </p:txBody>
      </p:sp>
      <p:sp>
        <p:nvSpPr>
          <p:cNvPr id="8" name="Thought Bubble: Cloud 7">
            <a:extLst>
              <a:ext uri="{FF2B5EF4-FFF2-40B4-BE49-F238E27FC236}">
                <a16:creationId xmlns:a16="http://schemas.microsoft.com/office/drawing/2014/main" id="{2B06A9AC-980E-4E8B-AE36-59F468B570D6}"/>
              </a:ext>
            </a:extLst>
          </p:cNvPr>
          <p:cNvSpPr/>
          <p:nvPr/>
        </p:nvSpPr>
        <p:spPr>
          <a:xfrm>
            <a:off x="8900374" y="2119609"/>
            <a:ext cx="2890020" cy="1849076"/>
          </a:xfrm>
          <a:prstGeom prst="cloud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9528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2D82-60F1-4450-A448-FE755C3F769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08D8DA3-4555-4E04-9DA8-9B0B42B0C284}"/>
              </a:ext>
            </a:extLst>
          </p:cNvPr>
          <p:cNvSpPr>
            <a:spLocks noGrp="1"/>
          </p:cNvSpPr>
          <p:nvPr>
            <p:ph idx="1"/>
          </p:nvPr>
        </p:nvSpPr>
        <p:spPr/>
        <p:txBody>
          <a:bodyPr/>
          <a:lstStyle/>
          <a:p>
            <a:r>
              <a:rPr lang="en-US" dirty="0"/>
              <a:t>Jingran Wan</a:t>
            </a:r>
            <a:r>
              <a:rPr lang="zh-CN" altLang="en-US" dirty="0"/>
              <a:t>：</a:t>
            </a:r>
            <a:r>
              <a:rPr lang="en-US" altLang="zh-CN" dirty="0"/>
              <a:t>wanji@bsd405.org</a:t>
            </a:r>
            <a:endParaRPr lang="en-US" dirty="0"/>
          </a:p>
        </p:txBody>
      </p:sp>
    </p:spTree>
    <p:extLst>
      <p:ext uri="{BB962C8B-B14F-4D97-AF65-F5344CB8AC3E}">
        <p14:creationId xmlns:p14="http://schemas.microsoft.com/office/powerpoint/2010/main" val="50836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06372-7633-41CB-8384-16B61E49A6E7}"/>
              </a:ext>
            </a:extLst>
          </p:cNvPr>
          <p:cNvSpPr>
            <a:spLocks noGrp="1"/>
          </p:cNvSpPr>
          <p:nvPr>
            <p:ph idx="1"/>
          </p:nvPr>
        </p:nvSpPr>
        <p:spPr>
          <a:xfrm>
            <a:off x="838200" y="1825625"/>
            <a:ext cx="10515600" cy="4351338"/>
          </a:xfrm>
        </p:spPr>
        <p:txBody>
          <a:bodyPr>
            <a:normAutofit fontScale="92500" lnSpcReduction="20000"/>
          </a:bodyPr>
          <a:lstStyle/>
          <a:p>
            <a:r>
              <a:rPr lang="en-US" sz="6600" dirty="0">
                <a:latin typeface="Old English Text MT" panose="03040902040508030806" pitchFamily="66" charset="0"/>
              </a:rPr>
              <a:t>Latin: Magister</a:t>
            </a:r>
          </a:p>
          <a:p>
            <a:pPr marL="0" indent="0">
              <a:buNone/>
            </a:pPr>
            <a:endParaRPr lang="en-US" sz="6600" dirty="0">
              <a:latin typeface="Old English Text MT" panose="03040902040508030806" pitchFamily="66" charset="0"/>
            </a:endParaRPr>
          </a:p>
          <a:p>
            <a:r>
              <a:rPr lang="en-US" sz="6600" b="1" dirty="0">
                <a:solidFill>
                  <a:srgbClr val="0070C0"/>
                </a:solidFill>
                <a:latin typeface="Bradley Hand ITC" panose="03070402050302030203" pitchFamily="66" charset="0"/>
              </a:rPr>
              <a:t>Teacher</a:t>
            </a:r>
          </a:p>
          <a:p>
            <a:pPr marL="0" indent="0">
              <a:buNone/>
            </a:pPr>
            <a:r>
              <a:rPr lang="en-US" sz="6600" b="1" dirty="0">
                <a:latin typeface="Bradley Hand ITC" panose="03070402050302030203" pitchFamily="66" charset="0"/>
              </a:rPr>
              <a:t> </a:t>
            </a:r>
          </a:p>
          <a:p>
            <a:r>
              <a:rPr lang="en-US" sz="3100" dirty="0"/>
              <a:t>Chinese Teacher of </a:t>
            </a:r>
            <a:r>
              <a:rPr lang="en-US" sz="3100" dirty="0" err="1"/>
              <a:t>Odle</a:t>
            </a:r>
            <a:r>
              <a:rPr lang="en-US" sz="3100" dirty="0"/>
              <a:t> Middle School, WA</a:t>
            </a:r>
          </a:p>
          <a:p>
            <a:r>
              <a:rPr lang="en-US" sz="3100" dirty="0"/>
              <a:t>Vice President of </a:t>
            </a:r>
            <a:r>
              <a:rPr lang="en-US" sz="3100" i="1" dirty="0"/>
              <a:t>Chinese Language Teachers Association, WA</a:t>
            </a:r>
          </a:p>
          <a:p>
            <a:pPr marL="0" indent="0">
              <a:buNone/>
            </a:pPr>
            <a:endParaRPr lang="en-US" sz="6600" b="1" dirty="0">
              <a:latin typeface="Bradley Hand ITC" panose="03070402050302030203" pitchFamily="66" charset="0"/>
            </a:endParaRPr>
          </a:p>
        </p:txBody>
      </p:sp>
      <p:pic>
        <p:nvPicPr>
          <p:cNvPr id="1026" name="Picture 2" descr="Image result for teacher magic">
            <a:extLst>
              <a:ext uri="{FF2B5EF4-FFF2-40B4-BE49-F238E27FC236}">
                <a16:creationId xmlns:a16="http://schemas.microsoft.com/office/drawing/2014/main" id="{817282A9-0F30-4489-A1AE-BC313E455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188" y="219868"/>
            <a:ext cx="39624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B042-3040-4625-9C29-9C72047D9564}"/>
              </a:ext>
            </a:extLst>
          </p:cNvPr>
          <p:cNvSpPr>
            <a:spLocks noGrp="1"/>
          </p:cNvSpPr>
          <p:nvPr>
            <p:ph type="title"/>
          </p:nvPr>
        </p:nvSpPr>
        <p:spPr/>
        <p:txBody>
          <a:bodyPr/>
          <a:lstStyle/>
          <a:p>
            <a:r>
              <a:rPr lang="en-US" dirty="0"/>
              <a:t>Bring Magic to Classroom</a:t>
            </a:r>
          </a:p>
        </p:txBody>
      </p:sp>
      <p:sp>
        <p:nvSpPr>
          <p:cNvPr id="3" name="Content Placeholder 2">
            <a:extLst>
              <a:ext uri="{FF2B5EF4-FFF2-40B4-BE49-F238E27FC236}">
                <a16:creationId xmlns:a16="http://schemas.microsoft.com/office/drawing/2014/main" id="{39DECAA6-472E-4F58-ACC1-2B2AC060FA6A}"/>
              </a:ext>
            </a:extLst>
          </p:cNvPr>
          <p:cNvSpPr>
            <a:spLocks noGrp="1"/>
          </p:cNvSpPr>
          <p:nvPr>
            <p:ph idx="1"/>
          </p:nvPr>
        </p:nvSpPr>
        <p:spPr/>
        <p:txBody>
          <a:bodyPr/>
          <a:lstStyle/>
          <a:p>
            <a:r>
              <a:rPr lang="en-US" altLang="zh-CN" sz="3600" b="1" dirty="0">
                <a:latin typeface="Tempus Sans ITC" panose="04020404030D07020202" pitchFamily="82" charset="0"/>
              </a:rPr>
              <a:t>Magic via Effective Classroom Management</a:t>
            </a:r>
          </a:p>
          <a:p>
            <a:r>
              <a:rPr lang="en-US" sz="3600" b="1" dirty="0">
                <a:latin typeface="Tempus Sans ITC" panose="04020404030D07020202" pitchFamily="82" charset="0"/>
              </a:rPr>
              <a:t>Magic via Engaging Classroom Activities</a:t>
            </a:r>
          </a:p>
          <a:p>
            <a:endParaRPr lang="en-US" dirty="0"/>
          </a:p>
        </p:txBody>
      </p:sp>
    </p:spTree>
    <p:extLst>
      <p:ext uri="{BB962C8B-B14F-4D97-AF65-F5344CB8AC3E}">
        <p14:creationId xmlns:p14="http://schemas.microsoft.com/office/powerpoint/2010/main" val="251034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F0EB-1522-4052-AAC6-F985CA7AD06D}"/>
              </a:ext>
            </a:extLst>
          </p:cNvPr>
          <p:cNvSpPr/>
          <p:nvPr/>
        </p:nvSpPr>
        <p:spPr>
          <a:xfrm>
            <a:off x="4248087" y="3250096"/>
            <a:ext cx="347565" cy="9939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231211C-5E8F-47CC-A7D5-697075688325}"/>
              </a:ext>
            </a:extLst>
          </p:cNvPr>
          <p:cNvSpPr/>
          <p:nvPr/>
        </p:nvSpPr>
        <p:spPr>
          <a:xfrm>
            <a:off x="4158242" y="3250096"/>
            <a:ext cx="533028" cy="9939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B14BEC92-8E6D-438F-A88D-DBC28932D954}"/>
              </a:ext>
            </a:extLst>
          </p:cNvPr>
          <p:cNvPicPr>
            <a:picLocks noChangeAspect="1"/>
          </p:cNvPicPr>
          <p:nvPr/>
        </p:nvPicPr>
        <p:blipFill>
          <a:blip r:embed="rId2"/>
          <a:stretch>
            <a:fillRect/>
          </a:stretch>
        </p:blipFill>
        <p:spPr>
          <a:xfrm>
            <a:off x="2269301" y="100018"/>
            <a:ext cx="9667423" cy="6475179"/>
          </a:xfrm>
          <a:prstGeom prst="rect">
            <a:avLst/>
          </a:prstGeom>
        </p:spPr>
      </p:pic>
      <p:sp>
        <p:nvSpPr>
          <p:cNvPr id="3" name="Content Placeholder 2">
            <a:extLst>
              <a:ext uri="{FF2B5EF4-FFF2-40B4-BE49-F238E27FC236}">
                <a16:creationId xmlns:a16="http://schemas.microsoft.com/office/drawing/2014/main" id="{0786BDCE-4657-47C6-B424-D2936E789296}"/>
              </a:ext>
            </a:extLst>
          </p:cNvPr>
          <p:cNvSpPr>
            <a:spLocks noGrp="1"/>
          </p:cNvSpPr>
          <p:nvPr>
            <p:ph idx="1"/>
          </p:nvPr>
        </p:nvSpPr>
        <p:spPr>
          <a:xfrm>
            <a:off x="838200" y="1825625"/>
            <a:ext cx="3977640" cy="318135"/>
          </a:xfrm>
        </p:spPr>
        <p:txBody>
          <a:bodyPr>
            <a:normAutofit fontScale="70000" lnSpcReduction="20000"/>
          </a:bodyPr>
          <a:lstStyle/>
          <a:p>
            <a:endParaRPr lang="en-US" dirty="0"/>
          </a:p>
          <a:p>
            <a:endParaRPr lang="en-US" dirty="0"/>
          </a:p>
          <a:p>
            <a:endParaRPr lang="en-US" dirty="0"/>
          </a:p>
        </p:txBody>
      </p:sp>
      <p:sp>
        <p:nvSpPr>
          <p:cNvPr id="5" name="Rectangle 4">
            <a:extLst>
              <a:ext uri="{FF2B5EF4-FFF2-40B4-BE49-F238E27FC236}">
                <a16:creationId xmlns:a16="http://schemas.microsoft.com/office/drawing/2014/main" id="{65115F66-6D82-42C1-848F-5A220935E53F}"/>
              </a:ext>
            </a:extLst>
          </p:cNvPr>
          <p:cNvSpPr/>
          <p:nvPr/>
        </p:nvSpPr>
        <p:spPr>
          <a:xfrm>
            <a:off x="4015819" y="297980"/>
            <a:ext cx="2469822" cy="6292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5146FC-1E95-43C2-8E37-689A287AA227}"/>
              </a:ext>
            </a:extLst>
          </p:cNvPr>
          <p:cNvSpPr/>
          <p:nvPr/>
        </p:nvSpPr>
        <p:spPr>
          <a:xfrm>
            <a:off x="6485641" y="297980"/>
            <a:ext cx="5637229" cy="424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8C8C6C-ACBE-4F78-A26A-06C357B70DD1}"/>
              </a:ext>
            </a:extLst>
          </p:cNvPr>
          <p:cNvSpPr/>
          <p:nvPr/>
        </p:nvSpPr>
        <p:spPr>
          <a:xfrm>
            <a:off x="6473891" y="4543720"/>
            <a:ext cx="5637229" cy="20163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FDB41F-C348-4A38-9FD9-E1902AD21C31}"/>
              </a:ext>
            </a:extLst>
          </p:cNvPr>
          <p:cNvSpPr/>
          <p:nvPr/>
        </p:nvSpPr>
        <p:spPr>
          <a:xfrm>
            <a:off x="2790334" y="914400"/>
            <a:ext cx="876693" cy="45248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CF38274-A2CB-44CC-A9B6-48163AC666EA}"/>
              </a:ext>
            </a:extLst>
          </p:cNvPr>
          <p:cNvSpPr>
            <a:spLocks noGrp="1"/>
          </p:cNvSpPr>
          <p:nvPr>
            <p:ph type="title"/>
          </p:nvPr>
        </p:nvSpPr>
        <p:spPr>
          <a:xfrm>
            <a:off x="581025" y="3057690"/>
            <a:ext cx="10515600" cy="1325563"/>
          </a:xfrm>
        </p:spPr>
        <p:txBody>
          <a:bodyPr/>
          <a:lstStyle/>
          <a:p>
            <a:r>
              <a:rPr lang="zh-CN" altLang="en-US" dirty="0"/>
              <a:t>得 </a:t>
            </a:r>
            <a:r>
              <a:rPr lang="en-US" altLang="zh-CN" dirty="0"/>
              <a:t>dei3 </a:t>
            </a:r>
            <a:br>
              <a:rPr lang="en-US" altLang="zh-CN" dirty="0"/>
            </a:br>
            <a:r>
              <a:rPr lang="en-US" altLang="zh-CN" dirty="0"/>
              <a:t>must ,have to </a:t>
            </a:r>
            <a:endParaRPr lang="en-US" dirty="0"/>
          </a:p>
        </p:txBody>
      </p:sp>
      <p:sp>
        <p:nvSpPr>
          <p:cNvPr id="12" name="Rectangle 11">
            <a:extLst>
              <a:ext uri="{FF2B5EF4-FFF2-40B4-BE49-F238E27FC236}">
                <a16:creationId xmlns:a16="http://schemas.microsoft.com/office/drawing/2014/main" id="{2A75284C-8544-4C20-A29E-17A427CA3D97}"/>
              </a:ext>
            </a:extLst>
          </p:cNvPr>
          <p:cNvSpPr/>
          <p:nvPr/>
        </p:nvSpPr>
        <p:spPr>
          <a:xfrm>
            <a:off x="4158242" y="3250096"/>
            <a:ext cx="437410" cy="1093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496461-F381-4035-95B1-6D455753CCF2}"/>
              </a:ext>
            </a:extLst>
          </p:cNvPr>
          <p:cNvSpPr/>
          <p:nvPr/>
        </p:nvSpPr>
        <p:spPr>
          <a:xfrm>
            <a:off x="111832" y="408824"/>
            <a:ext cx="4565673" cy="1938992"/>
          </a:xfrm>
          <a:prstGeom prst="rect">
            <a:avLst/>
          </a:prstGeom>
        </p:spPr>
        <p:txBody>
          <a:bodyPr wrap="none">
            <a:spAutoFit/>
          </a:bodyPr>
          <a:lstStyle/>
          <a:p>
            <a:r>
              <a:rPr lang="en-US" sz="4000" b="1" dirty="0">
                <a:latin typeface="Tempus Sans ITC" panose="04020404030D07020202" pitchFamily="82" charset="0"/>
              </a:rPr>
              <a:t>Magic through </a:t>
            </a:r>
          </a:p>
          <a:p>
            <a:r>
              <a:rPr lang="en-US" sz="4000" b="1" dirty="0">
                <a:latin typeface="Tempus Sans ITC" panose="04020404030D07020202" pitchFamily="82" charset="0"/>
              </a:rPr>
              <a:t>Engaging Classroom</a:t>
            </a:r>
          </a:p>
          <a:p>
            <a:r>
              <a:rPr lang="en-US" sz="4000" b="1" dirty="0">
                <a:latin typeface="Tempus Sans ITC" panose="04020404030D07020202" pitchFamily="82" charset="0"/>
              </a:rPr>
              <a:t> Activities</a:t>
            </a:r>
          </a:p>
        </p:txBody>
      </p:sp>
    </p:spTree>
    <p:extLst>
      <p:ext uri="{BB962C8B-B14F-4D97-AF65-F5344CB8AC3E}">
        <p14:creationId xmlns:p14="http://schemas.microsoft.com/office/powerpoint/2010/main" val="38281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A1B7-48B2-4E4B-913D-4802DB1F3008}"/>
              </a:ext>
            </a:extLst>
          </p:cNvPr>
          <p:cNvSpPr>
            <a:spLocks noGrp="1"/>
          </p:cNvSpPr>
          <p:nvPr>
            <p:ph type="title"/>
          </p:nvPr>
        </p:nvSpPr>
        <p:spPr/>
        <p:txBody>
          <a:bodyPr/>
          <a:lstStyle/>
          <a:p>
            <a:r>
              <a:rPr lang="en-US" dirty="0"/>
              <a:t>Bring Magic to Classroom: Engaging Classroom Activities</a:t>
            </a:r>
          </a:p>
        </p:txBody>
      </p:sp>
      <p:pic>
        <p:nvPicPr>
          <p:cNvPr id="4" name="Content Placeholder 3">
            <a:extLst>
              <a:ext uri="{FF2B5EF4-FFF2-40B4-BE49-F238E27FC236}">
                <a16:creationId xmlns:a16="http://schemas.microsoft.com/office/drawing/2014/main" id="{369E05E3-5E22-408D-8324-629EAE2A1875}"/>
              </a:ext>
            </a:extLst>
          </p:cNvPr>
          <p:cNvPicPr>
            <a:picLocks noGrp="1" noChangeAspect="1"/>
          </p:cNvPicPr>
          <p:nvPr>
            <p:ph idx="1"/>
          </p:nvPr>
        </p:nvPicPr>
        <p:blipFill>
          <a:blip r:embed="rId2"/>
          <a:stretch>
            <a:fillRect/>
          </a:stretch>
        </p:blipFill>
        <p:spPr>
          <a:xfrm>
            <a:off x="733425" y="1690688"/>
            <a:ext cx="4705350" cy="3905250"/>
          </a:xfrm>
          <a:prstGeom prst="rect">
            <a:avLst/>
          </a:prstGeom>
        </p:spPr>
      </p:pic>
      <p:pic>
        <p:nvPicPr>
          <p:cNvPr id="6" name="Picture 5">
            <a:extLst>
              <a:ext uri="{FF2B5EF4-FFF2-40B4-BE49-F238E27FC236}">
                <a16:creationId xmlns:a16="http://schemas.microsoft.com/office/drawing/2014/main" id="{94987F20-EAF2-4D26-9E65-B5BD726FD478}"/>
              </a:ext>
            </a:extLst>
          </p:cNvPr>
          <p:cNvPicPr>
            <a:picLocks noChangeAspect="1"/>
          </p:cNvPicPr>
          <p:nvPr/>
        </p:nvPicPr>
        <p:blipFill>
          <a:blip r:embed="rId3"/>
          <a:stretch>
            <a:fillRect/>
          </a:stretch>
        </p:blipFill>
        <p:spPr>
          <a:xfrm>
            <a:off x="6471602" y="1482567"/>
            <a:ext cx="4271959" cy="4113371"/>
          </a:xfrm>
          <a:prstGeom prst="rect">
            <a:avLst/>
          </a:prstGeom>
        </p:spPr>
      </p:pic>
      <p:sp>
        <p:nvSpPr>
          <p:cNvPr id="3" name="TextBox 2">
            <a:extLst>
              <a:ext uri="{FF2B5EF4-FFF2-40B4-BE49-F238E27FC236}">
                <a16:creationId xmlns:a16="http://schemas.microsoft.com/office/drawing/2014/main" id="{484BACBE-9EF7-4FBA-A0D5-9D5BF0579E35}"/>
              </a:ext>
            </a:extLst>
          </p:cNvPr>
          <p:cNvSpPr txBox="1"/>
          <p:nvPr/>
        </p:nvSpPr>
        <p:spPr>
          <a:xfrm>
            <a:off x="542925" y="5824220"/>
            <a:ext cx="4772025" cy="954107"/>
          </a:xfrm>
          <a:prstGeom prst="rect">
            <a:avLst/>
          </a:prstGeom>
          <a:noFill/>
        </p:spPr>
        <p:txBody>
          <a:bodyPr wrap="square" rtlCol="0">
            <a:spAutoFit/>
          </a:bodyPr>
          <a:lstStyle/>
          <a:p>
            <a:r>
              <a:rPr lang="zh-CN" altLang="en-US" sz="2800" dirty="0"/>
              <a:t>               女孩  </a:t>
            </a:r>
            <a:r>
              <a:rPr lang="zh-CN" altLang="en-US" sz="2800" dirty="0">
                <a:solidFill>
                  <a:srgbClr val="FF0000"/>
                </a:solidFill>
              </a:rPr>
              <a:t>还是  </a:t>
            </a:r>
            <a:r>
              <a:rPr lang="zh-CN" altLang="en-US" sz="2800" dirty="0"/>
              <a:t>地图？</a:t>
            </a:r>
            <a:endParaRPr lang="en-US" altLang="zh-CN" sz="2800" dirty="0"/>
          </a:p>
          <a:p>
            <a:r>
              <a:rPr lang="en-US" sz="2800" dirty="0"/>
              <a:t>                </a:t>
            </a:r>
            <a:r>
              <a:rPr lang="en-US" altLang="zh-CN" sz="2800" dirty="0"/>
              <a:t>Girl      or     Map</a:t>
            </a:r>
            <a:endParaRPr lang="en-US" sz="2800" dirty="0"/>
          </a:p>
        </p:txBody>
      </p:sp>
      <p:sp>
        <p:nvSpPr>
          <p:cNvPr id="7" name="TextBox 6">
            <a:extLst>
              <a:ext uri="{FF2B5EF4-FFF2-40B4-BE49-F238E27FC236}">
                <a16:creationId xmlns:a16="http://schemas.microsoft.com/office/drawing/2014/main" id="{B896DF59-073C-420D-A849-3F4BFFA73F47}"/>
              </a:ext>
            </a:extLst>
          </p:cNvPr>
          <p:cNvSpPr txBox="1"/>
          <p:nvPr/>
        </p:nvSpPr>
        <p:spPr>
          <a:xfrm>
            <a:off x="6096000" y="5824219"/>
            <a:ext cx="4772025" cy="954107"/>
          </a:xfrm>
          <a:prstGeom prst="rect">
            <a:avLst/>
          </a:prstGeom>
          <a:noFill/>
        </p:spPr>
        <p:txBody>
          <a:bodyPr wrap="square" rtlCol="0">
            <a:spAutoFit/>
          </a:bodyPr>
          <a:lstStyle/>
          <a:p>
            <a:r>
              <a:rPr lang="zh-CN" altLang="en-US" sz="2800" dirty="0"/>
              <a:t>               狮子  </a:t>
            </a:r>
            <a:r>
              <a:rPr lang="zh-CN" altLang="en-US" sz="2800" dirty="0">
                <a:solidFill>
                  <a:srgbClr val="FF0000"/>
                </a:solidFill>
              </a:rPr>
              <a:t>还是  </a:t>
            </a:r>
            <a:r>
              <a:rPr lang="zh-CN" altLang="en-US" sz="2800" dirty="0"/>
              <a:t>猴子？</a:t>
            </a:r>
            <a:endParaRPr lang="en-US" altLang="zh-CN" sz="2800" dirty="0"/>
          </a:p>
          <a:p>
            <a:r>
              <a:rPr lang="en-US" sz="2800" dirty="0"/>
              <a:t>                Lion</a:t>
            </a:r>
            <a:r>
              <a:rPr lang="en-US" altLang="zh-CN" sz="2800" dirty="0"/>
              <a:t>      or    Monkey</a:t>
            </a:r>
            <a:endParaRPr lang="en-US" sz="2800" dirty="0"/>
          </a:p>
        </p:txBody>
      </p:sp>
    </p:spTree>
    <p:extLst>
      <p:ext uri="{BB962C8B-B14F-4D97-AF65-F5344CB8AC3E}">
        <p14:creationId xmlns:p14="http://schemas.microsoft.com/office/powerpoint/2010/main" val="425538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6F6E-6098-4F9D-8AE7-204A2474CBD3}"/>
              </a:ext>
            </a:extLst>
          </p:cNvPr>
          <p:cNvSpPr>
            <a:spLocks noGrp="1"/>
          </p:cNvSpPr>
          <p:nvPr>
            <p:ph type="title"/>
          </p:nvPr>
        </p:nvSpPr>
        <p:spPr/>
        <p:txBody>
          <a:bodyPr/>
          <a:lstStyle/>
          <a:p>
            <a:r>
              <a:rPr lang="en-US" dirty="0"/>
              <a:t>Work with your table partners and find animals. </a:t>
            </a:r>
          </a:p>
        </p:txBody>
      </p:sp>
      <p:pic>
        <p:nvPicPr>
          <p:cNvPr id="1026" name="Picture 2" descr="https://i3.read01.com/SIG=1jo9u1s/3045686c51716e59626b.jpg">
            <a:extLst>
              <a:ext uri="{FF2B5EF4-FFF2-40B4-BE49-F238E27FC236}">
                <a16:creationId xmlns:a16="http://schemas.microsoft.com/office/drawing/2014/main" id="{2942EBCC-3AE5-4A28-A956-F90C2CB8E5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6955" y="1171733"/>
            <a:ext cx="7776845" cy="523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7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8681-D0C5-4D10-AE7C-000795E47BD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DDF8EAD-A2B9-4790-853F-41BE4D240C96}"/>
              </a:ext>
            </a:extLst>
          </p:cNvPr>
          <p:cNvPicPr>
            <a:picLocks noGrp="1" noChangeAspect="1"/>
          </p:cNvPicPr>
          <p:nvPr>
            <p:ph idx="1"/>
          </p:nvPr>
        </p:nvPicPr>
        <p:blipFill>
          <a:blip r:embed="rId2"/>
          <a:stretch>
            <a:fillRect/>
          </a:stretch>
        </p:blipFill>
        <p:spPr>
          <a:xfrm>
            <a:off x="2182177" y="440848"/>
            <a:ext cx="7927023" cy="5845179"/>
          </a:xfrm>
          <a:prstGeom prst="rect">
            <a:avLst/>
          </a:prstGeom>
        </p:spPr>
      </p:pic>
    </p:spTree>
    <p:extLst>
      <p:ext uri="{BB962C8B-B14F-4D97-AF65-F5344CB8AC3E}">
        <p14:creationId xmlns:p14="http://schemas.microsoft.com/office/powerpoint/2010/main" val="233729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FEC8-0CC4-49C6-AB6A-EDD57B2C9A8F}"/>
              </a:ext>
            </a:extLst>
          </p:cNvPr>
          <p:cNvSpPr>
            <a:spLocks noGrp="1"/>
          </p:cNvSpPr>
          <p:nvPr>
            <p:ph type="title"/>
          </p:nvPr>
        </p:nvSpPr>
        <p:spPr/>
        <p:txBody>
          <a:bodyPr/>
          <a:lstStyle/>
          <a:p>
            <a:r>
              <a:rPr lang="en-US" altLang="zh-CN" dirty="0"/>
              <a:t>Poison  </a:t>
            </a:r>
            <a:r>
              <a:rPr lang="en-US" altLang="zh-CN" dirty="0" err="1"/>
              <a:t>dú</a:t>
            </a:r>
            <a:r>
              <a:rPr lang="en-US" altLang="zh-CN" dirty="0"/>
              <a:t> </a:t>
            </a:r>
            <a:r>
              <a:rPr lang="en-US" altLang="zh-CN" dirty="0" err="1"/>
              <a:t>yào</a:t>
            </a:r>
            <a:r>
              <a:rPr lang="en-US" altLang="zh-CN" dirty="0"/>
              <a:t> </a:t>
            </a:r>
            <a:endParaRPr lang="en-US" dirty="0"/>
          </a:p>
        </p:txBody>
      </p:sp>
      <p:sp>
        <p:nvSpPr>
          <p:cNvPr id="3" name="Content Placeholder 2">
            <a:extLst>
              <a:ext uri="{FF2B5EF4-FFF2-40B4-BE49-F238E27FC236}">
                <a16:creationId xmlns:a16="http://schemas.microsoft.com/office/drawing/2014/main" id="{601DE2D4-D37B-428A-97B1-A7A9B0DDE8AD}"/>
              </a:ext>
            </a:extLst>
          </p:cNvPr>
          <p:cNvSpPr>
            <a:spLocks noGrp="1"/>
          </p:cNvSpPr>
          <p:nvPr>
            <p:ph idx="1"/>
          </p:nvPr>
        </p:nvSpPr>
        <p:spPr>
          <a:xfrm>
            <a:off x="838199" y="1825624"/>
            <a:ext cx="11058525" cy="5032375"/>
          </a:xfrm>
        </p:spPr>
        <p:txBody>
          <a:bodyPr/>
          <a:lstStyle/>
          <a:p>
            <a:r>
              <a:rPr lang="en-US" sz="3600" dirty="0"/>
              <a:t>At the end of this game:</a:t>
            </a:r>
            <a:r>
              <a:rPr lang="zh-CN" altLang="en-US" sz="3600" dirty="0"/>
              <a:t> </a:t>
            </a:r>
            <a:r>
              <a:rPr lang="en-US" altLang="zh-CN" sz="3600" dirty="0"/>
              <a:t>Who</a:t>
            </a:r>
            <a:r>
              <a:rPr lang="zh-CN" altLang="en-US" sz="3600" dirty="0"/>
              <a:t> </a:t>
            </a:r>
            <a:r>
              <a:rPr lang="en-US" altLang="zh-CN" sz="3600" dirty="0"/>
              <a:t>lives longer?</a:t>
            </a:r>
          </a:p>
          <a:p>
            <a:r>
              <a:rPr lang="en-US" sz="3600" dirty="0"/>
              <a:t>Four people together.</a:t>
            </a:r>
            <a:endParaRPr lang="en-US" altLang="zh-CN" sz="3600" dirty="0"/>
          </a:p>
          <a:p>
            <a:r>
              <a:rPr lang="en-US" sz="3600" dirty="0"/>
              <a:t>Before the game starts, 3 students decide </a:t>
            </a:r>
            <a:r>
              <a:rPr lang="en-US" sz="3600" dirty="0">
                <a:solidFill>
                  <a:srgbClr val="FF0000"/>
                </a:solidFill>
              </a:rPr>
              <a:t>secretly</a:t>
            </a:r>
            <a:r>
              <a:rPr lang="en-US" sz="3600" dirty="0"/>
              <a:t> which </a:t>
            </a:r>
            <a:r>
              <a:rPr lang="en-US" altLang="zh-CN" sz="3600" dirty="0"/>
              <a:t>block</a:t>
            </a:r>
            <a:r>
              <a:rPr lang="en-US" sz="3600" dirty="0"/>
              <a:t> is the poison. Don’t tell the player.</a:t>
            </a:r>
          </a:p>
          <a:p>
            <a:r>
              <a:rPr lang="en-US" sz="3600" dirty="0"/>
              <a:t>The player reads the blocks </a:t>
            </a:r>
            <a:r>
              <a:rPr lang="en-US" sz="3600" dirty="0">
                <a:solidFill>
                  <a:srgbClr val="FF0000"/>
                </a:solidFill>
              </a:rPr>
              <a:t>in any order</a:t>
            </a:r>
            <a:r>
              <a:rPr lang="en-US" sz="3600" dirty="0"/>
              <a:t>. </a:t>
            </a:r>
          </a:p>
          <a:p>
            <a:r>
              <a:rPr lang="en-US" sz="3600" dirty="0"/>
              <a:t>When the player reads the poisoned block, the other 3 people will say </a:t>
            </a:r>
            <a:r>
              <a:rPr lang="zh-CN" altLang="en-US" sz="3600" b="1" dirty="0">
                <a:solidFill>
                  <a:srgbClr val="FF0000"/>
                </a:solidFill>
              </a:rPr>
              <a:t>你死了</a:t>
            </a:r>
            <a:r>
              <a:rPr lang="en-US" altLang="zh-CN" sz="3600" dirty="0" err="1">
                <a:solidFill>
                  <a:srgbClr val="FF0000"/>
                </a:solidFill>
              </a:rPr>
              <a:t>nǐ</a:t>
            </a:r>
            <a:r>
              <a:rPr lang="en-US" altLang="zh-CN" sz="3600" dirty="0">
                <a:solidFill>
                  <a:srgbClr val="FF0000"/>
                </a:solidFill>
              </a:rPr>
              <a:t> </a:t>
            </a:r>
            <a:r>
              <a:rPr lang="en-US" altLang="zh-CN" sz="3600" dirty="0" err="1">
                <a:solidFill>
                  <a:srgbClr val="FF0000"/>
                </a:solidFill>
              </a:rPr>
              <a:t>sǐ</a:t>
            </a:r>
            <a:r>
              <a:rPr lang="en-US" altLang="zh-CN" sz="3600" dirty="0">
                <a:solidFill>
                  <a:srgbClr val="FF0000"/>
                </a:solidFill>
              </a:rPr>
              <a:t> le </a:t>
            </a:r>
            <a:r>
              <a:rPr lang="zh-CN" altLang="en-US" sz="3600" dirty="0">
                <a:solidFill>
                  <a:srgbClr val="FF0000"/>
                </a:solidFill>
              </a:rPr>
              <a:t> </a:t>
            </a:r>
            <a:r>
              <a:rPr lang="en-US" altLang="zh-CN" sz="3600" dirty="0"/>
              <a:t>You were dead!</a:t>
            </a:r>
          </a:p>
          <a:p>
            <a:r>
              <a:rPr lang="en-US" altLang="zh-CN" sz="3600" dirty="0"/>
              <a:t>Take turns</a:t>
            </a:r>
          </a:p>
          <a:p>
            <a:pPr marL="0" indent="0">
              <a:buNone/>
            </a:pPr>
            <a:endParaRPr lang="en-US" dirty="0"/>
          </a:p>
        </p:txBody>
      </p:sp>
      <p:pic>
        <p:nvPicPr>
          <p:cNvPr id="1026" name="Picture 2" descr="Image result for poison capsule">
            <a:extLst>
              <a:ext uri="{FF2B5EF4-FFF2-40B4-BE49-F238E27FC236}">
                <a16:creationId xmlns:a16="http://schemas.microsoft.com/office/drawing/2014/main" id="{CF58D059-D7E5-4B3C-B4E3-1C6EED77F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440" y="334962"/>
            <a:ext cx="2199640" cy="219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5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970D77-7721-4826-BEF6-BD98567031EC}"/>
              </a:ext>
            </a:extLst>
          </p:cNvPr>
          <p:cNvPicPr>
            <a:picLocks noChangeAspect="1"/>
          </p:cNvPicPr>
          <p:nvPr/>
        </p:nvPicPr>
        <p:blipFill>
          <a:blip r:embed="rId2"/>
          <a:stretch>
            <a:fillRect/>
          </a:stretch>
        </p:blipFill>
        <p:spPr>
          <a:xfrm>
            <a:off x="1221190" y="0"/>
            <a:ext cx="9749619" cy="6858000"/>
          </a:xfrm>
          <a:prstGeom prst="rect">
            <a:avLst/>
          </a:prstGeom>
        </p:spPr>
      </p:pic>
      <p:sp>
        <p:nvSpPr>
          <p:cNvPr id="2" name="Title 1">
            <a:extLst>
              <a:ext uri="{FF2B5EF4-FFF2-40B4-BE49-F238E27FC236}">
                <a16:creationId xmlns:a16="http://schemas.microsoft.com/office/drawing/2014/main" id="{87FC85E5-78C3-4143-9E2D-AF19A119AD9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DDBDB5D-B362-426A-9FB7-F365EB0C348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2192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01BD29E4B1F46A168F214F36F172C" ma:contentTypeVersion="33" ma:contentTypeDescription="Create a new document." ma:contentTypeScope="" ma:versionID="a7e8c66e89bf23e30a6a409ba155fdbd">
  <xsd:schema xmlns:xsd="http://www.w3.org/2001/XMLSchema" xmlns:xs="http://www.w3.org/2001/XMLSchema" xmlns:p="http://schemas.microsoft.com/office/2006/metadata/properties" xmlns:ns3="fff98616-6b6e-4fc6-a751-8cfd7a75175a" xmlns:ns4="4a4f60ff-8c98-498e-b7f5-e0dadef43211" targetNamespace="http://schemas.microsoft.com/office/2006/metadata/properties" ma:root="true" ma:fieldsID="286f707549446566a3238244ab7d0960" ns3:_="" ns4:_="">
    <xsd:import namespace="fff98616-6b6e-4fc6-a751-8cfd7a75175a"/>
    <xsd:import namespace="4a4f60ff-8c98-498e-b7f5-e0dadef43211"/>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ath_Settings" minOccurs="0"/>
                <xsd:element ref="ns3:Distribution_Groups" minOccurs="0"/>
                <xsd:element ref="ns3: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98616-6b6e-4fc6-a751-8cfd7a751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IsNotebookLocked" ma:index="28" nillable="true" ma:displayName="Is Notebook Locked" ma:internalName="IsNotebookLocked">
      <xsd:simpleType>
        <xsd:restriction base="dms:Boolea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MediaServiceAutoTags" ma:internalName="MediaServiceAutoTags" ma:readOnly="true">
      <xsd:simpleType>
        <xsd:restriction base="dms:Text"/>
      </xsd:simpleType>
    </xsd:element>
    <xsd:element name="MediaServiceLocation" ma:index="34" nillable="true" ma:displayName="MediaServiceLocation" ma:internalName="MediaServiceLocation"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ath_Settings" ma:index="38" nillable="true" ma:displayName="Math Settings" ma:internalName="Math_Settings">
      <xsd:simpleType>
        <xsd:restriction base="dms:Text"/>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4f60ff-8c98-498e-b7f5-e0dadef432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element name="SharingHintHash" ma:index="3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Teachers xmlns="fff98616-6b6e-4fc6-a751-8cfd7a75175a" xsi:nil="true"/>
    <LMS_Mappings xmlns="fff98616-6b6e-4fc6-a751-8cfd7a75175a" xsi:nil="true"/>
    <DefaultSectionNames xmlns="fff98616-6b6e-4fc6-a751-8cfd7a75175a" xsi:nil="true"/>
    <Is_Collaboration_Space_Locked xmlns="fff98616-6b6e-4fc6-a751-8cfd7a75175a" xsi:nil="true"/>
    <Self_Registration_Enabled xmlns="fff98616-6b6e-4fc6-a751-8cfd7a75175a" xsi:nil="true"/>
    <Teachers xmlns="fff98616-6b6e-4fc6-a751-8cfd7a75175a">
      <UserInfo>
        <DisplayName/>
        <AccountId xsi:nil="true"/>
        <AccountType/>
      </UserInfo>
    </Teachers>
    <Students xmlns="fff98616-6b6e-4fc6-a751-8cfd7a75175a">
      <UserInfo>
        <DisplayName/>
        <AccountId xsi:nil="true"/>
        <AccountType/>
      </UserInfo>
    </Students>
    <Student_Groups xmlns="fff98616-6b6e-4fc6-a751-8cfd7a75175a">
      <UserInfo>
        <DisplayName/>
        <AccountId xsi:nil="true"/>
        <AccountType/>
      </UserInfo>
    </Student_Groups>
    <Distribution_Groups xmlns="fff98616-6b6e-4fc6-a751-8cfd7a75175a" xsi:nil="true"/>
    <Templates xmlns="fff98616-6b6e-4fc6-a751-8cfd7a75175a" xsi:nil="true"/>
    <Math_Settings xmlns="fff98616-6b6e-4fc6-a751-8cfd7a75175a" xsi:nil="true"/>
    <AppVersion xmlns="fff98616-6b6e-4fc6-a751-8cfd7a75175a" xsi:nil="true"/>
    <TeamsChannelId xmlns="fff98616-6b6e-4fc6-a751-8cfd7a75175a" xsi:nil="true"/>
    <Invited_Students xmlns="fff98616-6b6e-4fc6-a751-8cfd7a75175a" xsi:nil="true"/>
    <IsNotebookLocked xmlns="fff98616-6b6e-4fc6-a751-8cfd7a75175a" xsi:nil="true"/>
    <Has_Teacher_Only_SectionGroup xmlns="fff98616-6b6e-4fc6-a751-8cfd7a75175a" xsi:nil="true"/>
    <FolderType xmlns="fff98616-6b6e-4fc6-a751-8cfd7a75175a" xsi:nil="true"/>
    <Owner xmlns="fff98616-6b6e-4fc6-a751-8cfd7a75175a">
      <UserInfo>
        <DisplayName/>
        <AccountId xsi:nil="true"/>
        <AccountType/>
      </UserInfo>
    </Owner>
    <NotebookType xmlns="fff98616-6b6e-4fc6-a751-8cfd7a75175a" xsi:nil="true"/>
    <CultureName xmlns="fff98616-6b6e-4fc6-a751-8cfd7a75175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F0C19-A316-4357-876E-1CE696970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f98616-6b6e-4fc6-a751-8cfd7a75175a"/>
    <ds:schemaRef ds:uri="4a4f60ff-8c98-498e-b7f5-e0dadef43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79CEB-A1A9-46ED-91D7-1CEB77684AF0}">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4a4f60ff-8c98-498e-b7f5-e0dadef43211"/>
    <ds:schemaRef ds:uri="fff98616-6b6e-4fc6-a751-8cfd7a75175a"/>
    <ds:schemaRef ds:uri="http://purl.org/dc/dcmitype/"/>
  </ds:schemaRefs>
</ds:datastoreItem>
</file>

<file path=customXml/itemProps3.xml><?xml version="1.0" encoding="utf-8"?>
<ds:datastoreItem xmlns:ds="http://schemas.openxmlformats.org/officeDocument/2006/customXml" ds:itemID="{F319702D-4D8C-48CD-867A-EEB1ED6F8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412</Words>
  <Application>Microsoft Office PowerPoint</Application>
  <PresentationFormat>Widescreen</PresentationFormat>
  <Paragraphs>60</Paragraphs>
  <Slides>18</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Berlin Sans FB Demi</vt:lpstr>
      <vt:lpstr>Bradley Hand ITC</vt:lpstr>
      <vt:lpstr>Calibri</vt:lpstr>
      <vt:lpstr>Calibri Light</vt:lpstr>
      <vt:lpstr>Old English Text MT</vt:lpstr>
      <vt:lpstr>Tempus Sans ITC</vt:lpstr>
      <vt:lpstr>Wingdings</vt:lpstr>
      <vt:lpstr>Office Theme</vt:lpstr>
      <vt:lpstr>Wan’s Part</vt:lpstr>
      <vt:lpstr>PowerPoint Presentation</vt:lpstr>
      <vt:lpstr>Bring Magic to Classroom</vt:lpstr>
      <vt:lpstr>得 dei3  must ,have to </vt:lpstr>
      <vt:lpstr>Bring Magic to Classroom: Engaging Classroom Activities</vt:lpstr>
      <vt:lpstr>Work with your table partners and find animals. </vt:lpstr>
      <vt:lpstr>PowerPoint Presentation</vt:lpstr>
      <vt:lpstr>Poison  dú yào </vt:lpstr>
      <vt:lpstr>PowerPoint Presentation</vt:lpstr>
      <vt:lpstr>Relate to real life/ Add Critical Thinking to Class</vt:lpstr>
      <vt:lpstr>Magic Mooncake</vt:lpstr>
      <vt:lpstr>Mid-autumn Festival</vt:lpstr>
      <vt:lpstr>PowerPoint Presentation</vt:lpstr>
      <vt:lpstr>Jade Rabbit</vt:lpstr>
      <vt:lpstr>STEM: Self-Rotated Earth-Moon Model</vt:lpstr>
      <vt:lpstr> Write a New Nursery song:  </vt:lpstr>
      <vt:lpstr>Work in your table and sing together 5 sets: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 Jingran</dc:creator>
  <cp:lastModifiedBy>Wan, Jingran</cp:lastModifiedBy>
  <cp:revision>2</cp:revision>
  <dcterms:created xsi:type="dcterms:W3CDTF">2019-11-20T15:13:07Z</dcterms:created>
  <dcterms:modified xsi:type="dcterms:W3CDTF">2020-02-23T16:47:47Z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0x01010046E01BD29E4B1F46A168F214F36F172C</vt:lpwstr>
  </property>
</Properties>
</file>