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7" r:id="rId3"/>
    <p:sldId id="259" r:id="rId4"/>
    <p:sldId id="261" r:id="rId5"/>
    <p:sldId id="260" r:id="rId6"/>
    <p:sldId id="258" r:id="rId7"/>
    <p:sldId id="264" r:id="rId8"/>
    <p:sldId id="262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1DA"/>
    <a:srgbClr val="FF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7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298C-D7BC-447D-AB1E-58EECA06AC54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3BF5380-57F5-4849-A19D-F1860A31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5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298C-D7BC-447D-AB1E-58EECA06AC54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BF5380-57F5-4849-A19D-F1860A31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5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298C-D7BC-447D-AB1E-58EECA06AC54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BF5380-57F5-4849-A19D-F1860A31BB1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368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298C-D7BC-447D-AB1E-58EECA06AC54}" type="datetimeFigureOut">
              <a:rPr lang="en-US" smtClean="0"/>
              <a:t>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BF5380-57F5-4849-A19D-F1860A31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7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298C-D7BC-447D-AB1E-58EECA06AC54}" type="datetimeFigureOut">
              <a:rPr lang="en-US" smtClean="0"/>
              <a:t>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BF5380-57F5-4849-A19D-F1860A31BB1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1708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298C-D7BC-447D-AB1E-58EECA06AC54}" type="datetimeFigureOut">
              <a:rPr lang="en-US" smtClean="0"/>
              <a:t>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BF5380-57F5-4849-A19D-F1860A31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2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298C-D7BC-447D-AB1E-58EECA06AC54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5380-57F5-4849-A19D-F1860A31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48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298C-D7BC-447D-AB1E-58EECA06AC54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5380-57F5-4849-A19D-F1860A31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0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298C-D7BC-447D-AB1E-58EECA06AC54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5380-57F5-4849-A19D-F1860A31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4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298C-D7BC-447D-AB1E-58EECA06AC54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BF5380-57F5-4849-A19D-F1860A31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7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298C-D7BC-447D-AB1E-58EECA06AC54}" type="datetimeFigureOut">
              <a:rPr lang="en-US" smtClean="0"/>
              <a:t>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BF5380-57F5-4849-A19D-F1860A31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298C-D7BC-447D-AB1E-58EECA06AC54}" type="datetimeFigureOut">
              <a:rPr lang="en-US" smtClean="0"/>
              <a:t>6/12/17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BF5380-57F5-4849-A19D-F1860A31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0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298C-D7BC-447D-AB1E-58EECA06AC54}" type="datetimeFigureOut">
              <a:rPr lang="en-US" smtClean="0"/>
              <a:t>6/12/17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5380-57F5-4849-A19D-F1860A31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3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298C-D7BC-447D-AB1E-58EECA06AC54}" type="datetimeFigureOut">
              <a:rPr lang="en-US" smtClean="0"/>
              <a:t>6/12/17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5380-57F5-4849-A19D-F1860A31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9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298C-D7BC-447D-AB1E-58EECA06AC54}" type="datetimeFigureOut">
              <a:rPr lang="en-US" smtClean="0"/>
              <a:t>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5380-57F5-4849-A19D-F1860A31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2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F298C-D7BC-447D-AB1E-58EECA06AC54}" type="datetimeFigureOut">
              <a:rPr lang="en-US" smtClean="0"/>
              <a:t>6/12/17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BF5380-57F5-4849-A19D-F1860A31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8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F298C-D7BC-447D-AB1E-58EECA06AC54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3BF5380-57F5-4849-A19D-F1860A31B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3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2413" y="1171694"/>
            <a:ext cx="10229082" cy="40318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800" b="1" dirty="0">
                <a:solidFill>
                  <a:srgbClr val="00A1DA"/>
                </a:solidFill>
                <a:ea typeface="ＭＳ Ｐゴシック" panose="020B0600070205080204" pitchFamily="34" charset="-128"/>
              </a:rPr>
              <a:t>Quick </a:t>
            </a:r>
            <a:r>
              <a:rPr lang="en-US" altLang="en-US" sz="4800" b="1" dirty="0" smtClean="0">
                <a:solidFill>
                  <a:srgbClr val="00A1DA"/>
                </a:solidFill>
                <a:ea typeface="ＭＳ Ｐゴシック" panose="020B0600070205080204" pitchFamily="34" charset="-128"/>
              </a:rPr>
              <a:t>Overview </a:t>
            </a:r>
            <a:r>
              <a:rPr lang="en-US" altLang="en-US" sz="4800" b="1" dirty="0">
                <a:solidFill>
                  <a:srgbClr val="00A1DA"/>
                </a:solidFill>
                <a:ea typeface="ＭＳ Ｐゴシック" panose="020B0600070205080204" pitchFamily="34" charset="-128"/>
              </a:rPr>
              <a:t>of the IB </a:t>
            </a:r>
            <a:r>
              <a:rPr lang="en-US" altLang="en-US" sz="4800" b="1" dirty="0" smtClean="0">
                <a:solidFill>
                  <a:srgbClr val="00A1DA"/>
                </a:solidFill>
                <a:ea typeface="ＭＳ Ｐゴシック" panose="020B0600070205080204" pitchFamily="34" charset="-128"/>
              </a:rPr>
              <a:t>Program</a:t>
            </a:r>
          </a:p>
          <a:p>
            <a:endParaRPr lang="en-US" altLang="en-US" sz="4800" b="1" dirty="0">
              <a:solidFill>
                <a:srgbClr val="00A1DA"/>
              </a:solidFill>
              <a:ea typeface="ＭＳ Ｐゴシック" panose="020B0600070205080204" pitchFamily="34" charset="-128"/>
            </a:endParaRPr>
          </a:p>
          <a:p>
            <a:pPr algn="ctr"/>
            <a:r>
              <a:rPr lang="en-US" altLang="en-US" sz="4000" dirty="0" smtClean="0">
                <a:solidFill>
                  <a:srgbClr val="00B0F0"/>
                </a:solidFill>
                <a:ea typeface="ＭＳ Ｐゴシック" panose="020B0600070205080204" pitchFamily="34" charset="-128"/>
              </a:rPr>
              <a:t>Prepared for CLTA-WA </a:t>
            </a:r>
          </a:p>
          <a:p>
            <a:pPr algn="ctr"/>
            <a:r>
              <a:rPr lang="en-US" altLang="en-US" sz="4000" dirty="0" smtClean="0">
                <a:solidFill>
                  <a:srgbClr val="00B0F0"/>
                </a:solidFill>
                <a:ea typeface="ＭＳ Ｐゴシック" panose="020B0600070205080204" pitchFamily="34" charset="-128"/>
              </a:rPr>
              <a:t>June 3, 2017</a:t>
            </a:r>
          </a:p>
          <a:p>
            <a:pPr algn="ctr"/>
            <a:endParaRPr lang="en-US" altLang="en-US" sz="4000" dirty="0">
              <a:solidFill>
                <a:srgbClr val="00B0F0"/>
              </a:solidFill>
              <a:ea typeface="ＭＳ Ｐゴシック" panose="020B0600070205080204" pitchFamily="34" charset="-128"/>
            </a:endParaRPr>
          </a:p>
          <a:p>
            <a:pPr algn="ctr"/>
            <a:r>
              <a:rPr lang="en-US" altLang="en-US" sz="4000" dirty="0" smtClean="0">
                <a:solidFill>
                  <a:srgbClr val="00B0F0"/>
                </a:solidFill>
                <a:ea typeface="ＭＳ Ｐゴシック" panose="020B0600070205080204" pitchFamily="34" charset="-128"/>
              </a:rPr>
              <a:t>Hong Jiang</a:t>
            </a:r>
            <a:endParaRPr lang="en-US" altLang="en-US" sz="4000" dirty="0">
              <a:solidFill>
                <a:srgbClr val="00B0F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6294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7352264" cy="1280890"/>
          </a:xfrm>
        </p:spPr>
        <p:txBody>
          <a:bodyPr>
            <a:noAutofit/>
          </a:bodyPr>
          <a:lstStyle/>
          <a:p>
            <a:pPr algn="ctr"/>
            <a:r>
              <a:rPr lang="zh-CN" altLang="en-US" sz="6000" dirty="0">
                <a:solidFill>
                  <a:srgbClr val="00A1DA"/>
                </a:solidFill>
              </a:rPr>
              <a:t>谢</a:t>
            </a:r>
            <a:r>
              <a:rPr lang="zh-CN" altLang="en-US" sz="6000" dirty="0" smtClean="0">
                <a:solidFill>
                  <a:srgbClr val="00A1DA"/>
                </a:solidFill>
              </a:rPr>
              <a:t>谢！</a:t>
            </a:r>
            <a:r>
              <a:rPr lang="en-US" altLang="zh-CN" sz="6000" dirty="0" smtClean="0">
                <a:solidFill>
                  <a:srgbClr val="00A1DA"/>
                </a:solidFill>
              </a:rPr>
              <a:t/>
            </a:r>
            <a:br>
              <a:rPr lang="en-US" altLang="zh-CN" sz="6000" dirty="0" smtClean="0">
                <a:solidFill>
                  <a:srgbClr val="00A1DA"/>
                </a:solidFill>
              </a:rPr>
            </a:br>
            <a:endParaRPr lang="en-US" sz="6000" dirty="0">
              <a:solidFill>
                <a:srgbClr val="00A1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7355978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5400" dirty="0">
                <a:solidFill>
                  <a:srgbClr val="FF66FF"/>
                </a:solidFill>
              </a:rPr>
              <a:t>祝各位暑期快乐</a:t>
            </a:r>
            <a:r>
              <a:rPr lang="zh-CN" altLang="en-US" sz="5400" dirty="0" smtClean="0">
                <a:solidFill>
                  <a:srgbClr val="FF66FF"/>
                </a:solidFill>
              </a:rPr>
              <a:t>！</a:t>
            </a:r>
            <a:endParaRPr lang="en-US" altLang="zh-CN" sz="5400" dirty="0" smtClean="0">
              <a:solidFill>
                <a:srgbClr val="FF66FF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66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161" y="3427713"/>
            <a:ext cx="2954656" cy="271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61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3371" y="867732"/>
            <a:ext cx="10215155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5400" b="1" dirty="0" smtClean="0">
                <a:solidFill>
                  <a:srgbClr val="00B0F0"/>
                </a:solidFill>
                <a:ea typeface="ＭＳ Ｐゴシック" panose="020B0600070205080204" pitchFamily="34" charset="-128"/>
              </a:rPr>
              <a:t>The IB Continuum</a:t>
            </a:r>
            <a:endParaRPr lang="en-US" altLang="en-US" sz="5400" b="1" dirty="0">
              <a:solidFill>
                <a:srgbClr val="00B0F0"/>
              </a:solidFill>
              <a:ea typeface="ＭＳ Ｐゴシック" panose="020B0600070205080204" pitchFamily="34" charset="-128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4400" i="1" dirty="0" smtClean="0">
                <a:solidFill>
                  <a:srgbClr val="0000FF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  <a:t>PYP: Primary Year Program- </a:t>
            </a:r>
            <a:r>
              <a:rPr lang="en-US" altLang="en-US" sz="4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elementary schools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4400" i="1" dirty="0" smtClean="0">
                <a:solidFill>
                  <a:srgbClr val="0000FF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  <a:t>MYP: Middle Year Program –</a:t>
            </a:r>
          </a:p>
          <a:p>
            <a:r>
              <a:rPr lang="en-US" altLang="en-US" sz="4400" dirty="0" smtClean="0">
                <a:ea typeface="ＭＳ Ｐゴシック" panose="020B0600070205080204" pitchFamily="34" charset="-128"/>
              </a:rPr>
              <a:t>    </a:t>
            </a:r>
            <a:r>
              <a:rPr lang="en-US" altLang="en-US" sz="4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11-16 </a:t>
            </a:r>
            <a:r>
              <a:rPr lang="zh-CN" altLang="en-US" sz="4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岁</a:t>
            </a:r>
            <a:r>
              <a:rPr lang="en-US" altLang="en-US" sz="4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(middle schools and/or </a:t>
            </a:r>
          </a:p>
          <a:p>
            <a:r>
              <a:rPr lang="en-US" altLang="en-US" sz="4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4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first 2 years of high school)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4400" i="1" dirty="0" smtClean="0">
                <a:solidFill>
                  <a:srgbClr val="0000FF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  <a:t>DP: Diploma Program – </a:t>
            </a:r>
          </a:p>
          <a:p>
            <a:r>
              <a:rPr lang="en-US" altLang="en-US" sz="4400" dirty="0">
                <a:solidFill>
                  <a:srgbClr val="0000FF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sz="4400" dirty="0" smtClean="0">
                <a:solidFill>
                  <a:srgbClr val="0000FF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4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last 2 years of high school </a:t>
            </a:r>
            <a:r>
              <a:rPr lang="zh-CN" altLang="en-US" sz="4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（</a:t>
            </a:r>
            <a:r>
              <a:rPr lang="en-US" altLang="zh-CN" sz="4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16-19</a:t>
            </a:r>
            <a:r>
              <a:rPr lang="zh-CN" altLang="en-US" sz="4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岁）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4400" dirty="0" smtClean="0">
                <a:ea typeface="ＭＳ Ｐゴシック" panose="020B0600070205080204" pitchFamily="34" charset="-128"/>
              </a:rPr>
              <a:t/>
            </a:r>
            <a:br>
              <a:rPr lang="en-US" altLang="en-US" sz="4400" dirty="0" smtClean="0">
                <a:ea typeface="ＭＳ Ｐゴシック" panose="020B0600070205080204" pitchFamily="34" charset="-128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73400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566" y="209006"/>
            <a:ext cx="9326880" cy="101019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>
                <a:solidFill>
                  <a:srgbClr val="00A1DA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  <a:t>The IB Learner </a:t>
            </a:r>
            <a:r>
              <a:rPr lang="en-US" altLang="en-US" dirty="0" smtClean="0">
                <a:solidFill>
                  <a:srgbClr val="00A1DA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  <a:t>Profile</a:t>
            </a:r>
            <a:br>
              <a:rPr lang="en-US" altLang="en-US" dirty="0" smtClean="0">
                <a:solidFill>
                  <a:srgbClr val="00A1DA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</a:br>
            <a:r>
              <a:rPr lang="zh-CN" altLang="en-US" dirty="0" smtClean="0">
                <a:solidFill>
                  <a:srgbClr val="00A1DA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  <a:t>（</a:t>
            </a:r>
            <a:r>
              <a:rPr lang="en-US" altLang="zh-CN" dirty="0" smtClean="0">
                <a:solidFill>
                  <a:srgbClr val="00A1DA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  <a:t>IB</a:t>
            </a:r>
            <a:r>
              <a:rPr lang="zh-CN" altLang="en-US" dirty="0" smtClean="0">
                <a:solidFill>
                  <a:srgbClr val="00A1DA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  <a:t>学习者：</a:t>
            </a:r>
            <a:r>
              <a:rPr lang="zh-CN" altLang="en-US" dirty="0" smtClean="0">
                <a:solidFill>
                  <a:srgbClr val="00A1DA"/>
                </a:solidFill>
                <a:ea typeface="ＭＳ Ｐゴシック" panose="020B0600070205080204" pitchFamily="34" charset="-128"/>
              </a:rPr>
              <a:t>我</a:t>
            </a:r>
            <a:r>
              <a:rPr lang="zh-CN" altLang="en-US" dirty="0">
                <a:solidFill>
                  <a:srgbClr val="00A1DA"/>
                </a:solidFill>
                <a:ea typeface="ＭＳ Ｐゴシック" panose="020B0600070205080204" pitchFamily="34" charset="-128"/>
              </a:rPr>
              <a:t>们应该把学生培养成什么样的</a:t>
            </a:r>
            <a:r>
              <a:rPr lang="zh-CN" altLang="en-US" dirty="0" smtClean="0">
                <a:solidFill>
                  <a:srgbClr val="00A1DA"/>
                </a:solidFill>
                <a:ea typeface="ＭＳ Ｐゴシック" panose="020B0600070205080204" pitchFamily="34" charset="-128"/>
              </a:rPr>
              <a:t>人）</a:t>
            </a:r>
            <a:r>
              <a:rPr lang="en-US" altLang="en-US" dirty="0">
                <a:solidFill>
                  <a:srgbClr val="00A1DA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dirty="0">
                <a:solidFill>
                  <a:srgbClr val="00A1DA"/>
                </a:solidFill>
                <a:ea typeface="ＭＳ Ｐゴシック" panose="020B0600070205080204" pitchFamily="34" charset="-128"/>
              </a:rPr>
            </a:br>
            <a:endParaRPr lang="en-US" dirty="0">
              <a:solidFill>
                <a:srgbClr val="00A1DA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0620" y="1506583"/>
            <a:ext cx="5547360" cy="513805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Inquirers</a:t>
            </a:r>
            <a:endParaRPr lang="en-US" altLang="en-US" sz="3000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Knowledgeable </a:t>
            </a:r>
            <a:endParaRPr lang="en-US" altLang="en-US" sz="3000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Thinkers</a:t>
            </a:r>
            <a:endParaRPr lang="en-US" altLang="en-US" sz="3000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Communicators</a:t>
            </a:r>
            <a:endParaRPr lang="en-US" altLang="en-US" sz="3000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Principled</a:t>
            </a:r>
            <a:endParaRPr lang="en-US" altLang="en-US" sz="3000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Open-minded</a:t>
            </a:r>
          </a:p>
          <a:p>
            <a:pPr>
              <a:lnSpc>
                <a:spcPct val="90000"/>
              </a:lnSpc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Caring</a:t>
            </a:r>
          </a:p>
          <a:p>
            <a:pPr>
              <a:lnSpc>
                <a:spcPct val="90000"/>
              </a:lnSpc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Risk-takers</a:t>
            </a:r>
          </a:p>
          <a:p>
            <a:pPr>
              <a:lnSpc>
                <a:spcPct val="90000"/>
              </a:lnSpc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Balanced</a:t>
            </a:r>
          </a:p>
          <a:p>
            <a:pPr>
              <a:lnSpc>
                <a:spcPct val="90000"/>
              </a:lnSpc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Reflective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9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343" y="-69668"/>
            <a:ext cx="9632269" cy="1297578"/>
          </a:xfrm>
        </p:spPr>
        <p:txBody>
          <a:bodyPr>
            <a:normAutofit fontScale="90000"/>
          </a:bodyPr>
          <a:lstStyle/>
          <a:p>
            <a:r>
              <a:rPr lang="en-GB" altLang="en-US" sz="4400" dirty="0" smtClean="0">
                <a:solidFill>
                  <a:srgbClr val="00A1DA"/>
                </a:solidFill>
                <a:latin typeface="Arial Black" panose="020B0A04020102020204" pitchFamily="34" charset="0"/>
              </a:rPr>
              <a:t>Diploma </a:t>
            </a:r>
            <a:r>
              <a:rPr lang="en-GB" altLang="en-US" sz="4400" dirty="0">
                <a:solidFill>
                  <a:srgbClr val="00A1DA"/>
                </a:solidFill>
                <a:latin typeface="Arial Black" panose="020B0A04020102020204" pitchFamily="34" charset="0"/>
              </a:rPr>
              <a:t>Programme </a:t>
            </a:r>
            <a:r>
              <a:rPr lang="en-GB" altLang="en-US" sz="4400" dirty="0" smtClean="0">
                <a:solidFill>
                  <a:srgbClr val="00A1DA"/>
                </a:solidFill>
                <a:latin typeface="Arial Black" panose="020B0A04020102020204" pitchFamily="34" charset="0"/>
              </a:rPr>
              <a:t>Curriculum</a:t>
            </a:r>
            <a:r>
              <a:rPr lang="en-GB" altLang="en-US" sz="4400" dirty="0" smtClean="0"/>
              <a:t/>
            </a:r>
            <a:br>
              <a:rPr lang="en-GB" altLang="en-US" sz="4400" dirty="0" smtClean="0"/>
            </a:br>
            <a:r>
              <a:rPr lang="en-GB" altLang="en-US" sz="4400" dirty="0" smtClean="0"/>
              <a:t>6 </a:t>
            </a:r>
            <a:r>
              <a:rPr lang="en-US" altLang="en-US" i="1" dirty="0" smtClean="0"/>
              <a:t>subject </a:t>
            </a:r>
            <a:r>
              <a:rPr lang="en-US" altLang="en-US" i="1" dirty="0"/>
              <a:t>groups and a core of 3</a:t>
            </a:r>
            <a:r>
              <a:rPr lang="en-US" altLang="en-US" i="1" dirty="0" smtClean="0"/>
              <a:t> </a:t>
            </a:r>
            <a:r>
              <a:rPr lang="en-US" altLang="en-US" i="1" dirty="0"/>
              <a:t>parts.</a:t>
            </a:r>
            <a:r>
              <a:rPr lang="en-US" altLang="en-US" sz="4000" i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7783" y="1593669"/>
            <a:ext cx="4572000" cy="377762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3 subjects in SL</a:t>
            </a:r>
          </a:p>
          <a:p>
            <a:pPr marL="0" indent="0">
              <a:buNone/>
            </a:pPr>
            <a:r>
              <a:rPr lang="en-US" sz="2400" dirty="0" smtClean="0"/>
              <a:t>3 subjects in HL</a:t>
            </a:r>
          </a:p>
          <a:p>
            <a:pPr marL="0" indent="0">
              <a:buNone/>
            </a:pPr>
            <a:r>
              <a:rPr lang="en-US" sz="2400" dirty="0" smtClean="0"/>
              <a:t>4000-word Extended Essay</a:t>
            </a:r>
          </a:p>
          <a:p>
            <a:pPr marL="0" indent="0">
              <a:buNone/>
            </a:pPr>
            <a:r>
              <a:rPr lang="en-US" sz="2400" dirty="0" smtClean="0"/>
              <a:t>150 hours of CAS (creativity, action, service) </a:t>
            </a:r>
          </a:p>
          <a:p>
            <a:pPr marL="0" indent="0">
              <a:buNone/>
            </a:pPr>
            <a:r>
              <a:rPr lang="en-US" sz="2400" dirty="0" smtClean="0"/>
              <a:t>100 hours of TOK over 2 years</a:t>
            </a:r>
            <a:endParaRPr lang="en-US" sz="2400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007" y="1457008"/>
            <a:ext cx="5732462" cy="491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450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>
                <a:solidFill>
                  <a:srgbClr val="00A1DA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  <a:t>Principles of </a:t>
            </a:r>
            <a:r>
              <a:rPr lang="en-US" altLang="en-US" sz="4400" dirty="0" smtClean="0">
                <a:solidFill>
                  <a:srgbClr val="00A1DA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  <a:t>Course </a:t>
            </a:r>
            <a:r>
              <a:rPr lang="en-US" altLang="en-US" sz="4400" dirty="0">
                <a:solidFill>
                  <a:srgbClr val="00A1DA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  <a:t>D</a:t>
            </a:r>
            <a:r>
              <a:rPr lang="en-US" altLang="en-US" sz="4400" dirty="0" smtClean="0">
                <a:solidFill>
                  <a:srgbClr val="00A1DA"/>
                </a:solidFill>
                <a:latin typeface="Arial Black" panose="020B0A04020102020204" pitchFamily="34" charset="0"/>
                <a:ea typeface="ＭＳ Ｐゴシック" panose="020B0600070205080204" pitchFamily="34" charset="-128"/>
              </a:rPr>
              <a:t>esign</a:t>
            </a:r>
            <a:endParaRPr lang="en-US" sz="4400" dirty="0">
              <a:solidFill>
                <a:srgbClr val="00A1DA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103" y="1654629"/>
            <a:ext cx="9266509" cy="4554582"/>
          </a:xfrm>
        </p:spPr>
        <p:txBody>
          <a:bodyPr>
            <a:normAutofit/>
          </a:bodyPr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No prescribed textbooks</a:t>
            </a:r>
          </a:p>
          <a:p>
            <a:r>
              <a:rPr lang="en-US" altLang="en-US" sz="3200" dirty="0">
                <a:ea typeface="ＭＳ Ｐゴシック" panose="020B0600070205080204" pitchFamily="34" charset="-128"/>
              </a:rPr>
              <a:t>Range of texts linked to one or more topics</a:t>
            </a:r>
          </a:p>
          <a:p>
            <a:r>
              <a:rPr lang="en-US" altLang="en-US" sz="3200" dirty="0">
                <a:ea typeface="ＭＳ Ｐゴシック" panose="020B0600070205080204" pitchFamily="34" charset="-128"/>
              </a:rPr>
              <a:t>Authentic material</a:t>
            </a:r>
          </a:p>
          <a:p>
            <a:r>
              <a:rPr lang="en-US" altLang="en-US" sz="3200" dirty="0">
                <a:ea typeface="ＭＳ Ｐゴシック" panose="020B0600070205080204" pitchFamily="34" charset="-128"/>
              </a:rPr>
              <a:t>Variety, integration, whole-class projects, learning beyond the classroom, transparency and personal development</a:t>
            </a:r>
          </a:p>
          <a:p>
            <a:r>
              <a:rPr lang="en-US" altLang="en-US" sz="3200" dirty="0" smtClean="0">
                <a:ea typeface="ＭＳ Ｐゴシック" panose="020B0600070205080204" pitchFamily="34" charset="-128"/>
              </a:rPr>
              <a:t>A </a:t>
            </a:r>
            <a:r>
              <a:rPr lang="en-US" altLang="en-US" sz="3200" dirty="0">
                <a:ea typeface="ＭＳ Ｐゴシック" panose="020B0600070205080204" pitchFamily="34" charset="-128"/>
              </a:rPr>
              <a:t>TWO YEAR 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8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73" y="269489"/>
            <a:ext cx="8911687" cy="1280890"/>
          </a:xfrm>
        </p:spPr>
        <p:txBody>
          <a:bodyPr/>
          <a:lstStyle/>
          <a:p>
            <a:r>
              <a:rPr lang="en-US" dirty="0" smtClean="0">
                <a:solidFill>
                  <a:srgbClr val="00A1DA"/>
                </a:solidFill>
                <a:latin typeface="Arial Black" panose="020B0A04020102020204" pitchFamily="34" charset="0"/>
              </a:rPr>
              <a:t>Curriculum: 3 Core Themes </a:t>
            </a:r>
            <a:br>
              <a:rPr lang="en-US" dirty="0" smtClean="0">
                <a:solidFill>
                  <a:srgbClr val="00A1DA"/>
                </a:solidFill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A1DA"/>
                </a:solidFill>
                <a:latin typeface="Arial Black" panose="020B0A04020102020204" pitchFamily="34" charset="0"/>
              </a:rPr>
              <a:t>    and 5 Optional Themes</a:t>
            </a:r>
            <a:endParaRPr lang="en-US" dirty="0">
              <a:solidFill>
                <a:srgbClr val="00A1DA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23283" t="39365" r="20782" b="18784"/>
          <a:stretch>
            <a:fillRect/>
          </a:stretch>
        </p:blipFill>
        <p:spPr>
          <a:xfrm>
            <a:off x="2760617" y="1968138"/>
            <a:ext cx="8229600" cy="4563292"/>
          </a:xfrm>
        </p:spPr>
      </p:pic>
    </p:spTree>
    <p:extLst>
      <p:ext uri="{BB962C8B-B14F-4D97-AF65-F5344CB8AC3E}">
        <p14:creationId xmlns:p14="http://schemas.microsoft.com/office/powerpoint/2010/main" val="1823062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9097" y="179972"/>
            <a:ext cx="9471803" cy="725719"/>
          </a:xfrm>
        </p:spPr>
        <p:txBody>
          <a:bodyPr/>
          <a:lstStyle/>
          <a:p>
            <a:r>
              <a:rPr lang="en-US" dirty="0" smtClean="0">
                <a:solidFill>
                  <a:srgbClr val="00A1DA"/>
                </a:solidFill>
                <a:latin typeface="Arial Black" panose="020B0A04020102020204" pitchFamily="34" charset="0"/>
              </a:rPr>
              <a:t>An Example: Core-3: Global Issues</a:t>
            </a:r>
            <a:endParaRPr lang="en-US" dirty="0">
              <a:solidFill>
                <a:srgbClr val="00A1DA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9007" y="818605"/>
            <a:ext cx="8915400" cy="5625738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Drugs</a:t>
            </a:r>
          </a:p>
          <a:p>
            <a:r>
              <a:rPr lang="en-US" sz="2400" b="1" dirty="0"/>
              <a:t>E</a:t>
            </a:r>
            <a:r>
              <a:rPr lang="en-US" sz="2400" b="1" dirty="0" smtClean="0"/>
              <a:t>nergy reserves</a:t>
            </a:r>
          </a:p>
          <a:p>
            <a:r>
              <a:rPr lang="en-US" sz="2400" b="1" dirty="0"/>
              <a:t>F</a:t>
            </a:r>
            <a:r>
              <a:rPr lang="en-US" sz="2400" b="1" dirty="0" smtClean="0"/>
              <a:t>ood </a:t>
            </a:r>
            <a:r>
              <a:rPr lang="en-US" sz="2400" b="1" dirty="0"/>
              <a:t>and </a:t>
            </a:r>
            <a:r>
              <a:rPr lang="en-US" sz="2400" b="1" dirty="0" smtClean="0"/>
              <a:t>water</a:t>
            </a:r>
          </a:p>
          <a:p>
            <a:r>
              <a:rPr lang="en-US" sz="2400" b="1" dirty="0"/>
              <a:t>C</a:t>
            </a:r>
            <a:r>
              <a:rPr lang="en-US" sz="2400" b="1" dirty="0" smtClean="0"/>
              <a:t>limate change</a:t>
            </a:r>
          </a:p>
          <a:p>
            <a:r>
              <a:rPr lang="en-US" sz="2400" b="1" dirty="0"/>
              <a:t>N</a:t>
            </a:r>
            <a:r>
              <a:rPr lang="en-US" sz="2400" b="1" dirty="0" smtClean="0"/>
              <a:t>atural disasters</a:t>
            </a:r>
          </a:p>
          <a:p>
            <a:r>
              <a:rPr lang="en-US" sz="2400" b="1" dirty="0" smtClean="0"/>
              <a:t>Globalization</a:t>
            </a:r>
          </a:p>
          <a:p>
            <a:r>
              <a:rPr lang="en-US" sz="2400" b="1" dirty="0" smtClean="0"/>
              <a:t>Migration</a:t>
            </a:r>
          </a:p>
          <a:p>
            <a:r>
              <a:rPr lang="en-US" sz="2400" b="1" dirty="0" smtClean="0"/>
              <a:t>Pandemics</a:t>
            </a:r>
          </a:p>
          <a:p>
            <a:r>
              <a:rPr lang="en-US" sz="2400" b="1" dirty="0"/>
              <a:t>P</a:t>
            </a:r>
            <a:r>
              <a:rPr lang="en-US" sz="2400" b="1" dirty="0" smtClean="0"/>
              <a:t>overty </a:t>
            </a:r>
            <a:r>
              <a:rPr lang="en-US" sz="2400" b="1" dirty="0"/>
              <a:t>and </a:t>
            </a:r>
            <a:r>
              <a:rPr lang="en-US" sz="2400" b="1" dirty="0" smtClean="0"/>
              <a:t>famine</a:t>
            </a:r>
          </a:p>
          <a:p>
            <a:r>
              <a:rPr lang="en-US" sz="2400" b="1" dirty="0"/>
              <a:t>R</a:t>
            </a:r>
            <a:r>
              <a:rPr lang="en-US" sz="2400" b="1" dirty="0" smtClean="0"/>
              <a:t>acism</a:t>
            </a:r>
            <a:r>
              <a:rPr lang="en-US" sz="2400" b="1" dirty="0"/>
              <a:t>, prejudice and </a:t>
            </a:r>
            <a:r>
              <a:rPr lang="en-US" sz="2400" b="1" dirty="0" smtClean="0"/>
              <a:t>discrimination</a:t>
            </a:r>
          </a:p>
          <a:p>
            <a:r>
              <a:rPr lang="en-US" sz="2400" b="1" dirty="0"/>
              <a:t>T</a:t>
            </a:r>
            <a:r>
              <a:rPr lang="en-US" sz="2400" b="1" dirty="0" smtClean="0"/>
              <a:t>he </a:t>
            </a:r>
            <a:r>
              <a:rPr lang="en-US" sz="2400" b="1" dirty="0"/>
              <a:t>effect of man on </a:t>
            </a:r>
            <a:r>
              <a:rPr lang="en-US" sz="2400" b="1" dirty="0" smtClean="0"/>
              <a:t>nature</a:t>
            </a:r>
          </a:p>
          <a:p>
            <a:r>
              <a:rPr lang="en-US" sz="2400" b="1" dirty="0"/>
              <a:t>T</a:t>
            </a:r>
            <a:r>
              <a:rPr lang="en-US" sz="2400" b="1" dirty="0" smtClean="0"/>
              <a:t>he </a:t>
            </a:r>
            <a:r>
              <a:rPr lang="en-US" sz="2400" b="1" dirty="0"/>
              <a:t>environment and </a:t>
            </a:r>
            <a:r>
              <a:rPr lang="en-US" sz="2400" b="1" dirty="0" smtClean="0"/>
              <a:t>sustainability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5739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6218" y="362853"/>
            <a:ext cx="10101942" cy="873764"/>
          </a:xfrm>
        </p:spPr>
        <p:txBody>
          <a:bodyPr/>
          <a:lstStyle/>
          <a:p>
            <a:r>
              <a:rPr lang="en-US" dirty="0" smtClean="0">
                <a:solidFill>
                  <a:srgbClr val="00A1DA"/>
                </a:solidFill>
                <a:latin typeface="Arial Black" panose="020B0A04020102020204" pitchFamily="34" charset="0"/>
              </a:rPr>
              <a:t>A Sample Activity to study Stereotypes </a:t>
            </a:r>
            <a:endParaRPr lang="en-US" dirty="0">
              <a:solidFill>
                <a:srgbClr val="00A1DA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166949"/>
            <a:ext cx="8200708" cy="5477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b="1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					</a:t>
            </a:r>
            <a:r>
              <a:rPr lang="zh-CN" altLang="en-US" sz="4000" b="1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农民工</a:t>
            </a:r>
            <a:endParaRPr lang="en-US" altLang="zh-CN" sz="2800" b="1" i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zh-CN" altLang="en-US" sz="2800" dirty="0"/>
              <a:t>年</a:t>
            </a:r>
            <a:r>
              <a:rPr lang="zh-CN" altLang="en-US" sz="2800" dirty="0" smtClean="0"/>
              <a:t>龄：</a:t>
            </a:r>
            <a:endParaRPr lang="en-US" altLang="zh-CN" sz="2800" dirty="0" smtClean="0"/>
          </a:p>
          <a:p>
            <a:r>
              <a:rPr lang="zh-CN" altLang="en-US" sz="2800" dirty="0"/>
              <a:t>种</a:t>
            </a:r>
            <a:r>
              <a:rPr lang="zh-CN" altLang="en-US" sz="2800" dirty="0" smtClean="0"/>
              <a:t>族</a:t>
            </a:r>
            <a:r>
              <a:rPr lang="en-US" altLang="zh-CN" sz="2800" dirty="0" smtClean="0"/>
              <a:t>/</a:t>
            </a:r>
            <a:r>
              <a:rPr lang="zh-CN" altLang="en-US" sz="2800" dirty="0" smtClean="0"/>
              <a:t>民族：</a:t>
            </a:r>
            <a:endParaRPr lang="en-US" altLang="zh-CN" sz="2800" dirty="0" smtClean="0"/>
          </a:p>
          <a:p>
            <a:r>
              <a:rPr lang="zh-CN" altLang="en-US" sz="2800" dirty="0"/>
              <a:t>相</a:t>
            </a:r>
            <a:r>
              <a:rPr lang="zh-CN" altLang="en-US" sz="2800" dirty="0" smtClean="0"/>
              <a:t>貌衣着：</a:t>
            </a:r>
            <a:endParaRPr lang="en-US" altLang="zh-CN" sz="2800" dirty="0" smtClean="0"/>
          </a:p>
          <a:p>
            <a:r>
              <a:rPr lang="zh-CN" altLang="en-US" sz="2800" dirty="0"/>
              <a:t>社会地</a:t>
            </a:r>
            <a:r>
              <a:rPr lang="zh-CN" altLang="en-US" sz="2800" dirty="0" smtClean="0"/>
              <a:t>位：</a:t>
            </a:r>
            <a:endParaRPr lang="en-US" altLang="zh-CN" sz="2800" dirty="0" smtClean="0"/>
          </a:p>
          <a:p>
            <a:r>
              <a:rPr lang="zh-CN" altLang="en-US" sz="2800" dirty="0"/>
              <a:t>经济收</a:t>
            </a:r>
            <a:r>
              <a:rPr lang="zh-CN" altLang="en-US" sz="2800" dirty="0" smtClean="0"/>
              <a:t>入：</a:t>
            </a:r>
            <a:endParaRPr lang="en-US" altLang="zh-CN" sz="2800" dirty="0" smtClean="0"/>
          </a:p>
          <a:p>
            <a:r>
              <a:rPr lang="zh-CN" altLang="en-US" sz="2800" dirty="0"/>
              <a:t>爱</a:t>
            </a:r>
            <a:r>
              <a:rPr lang="zh-CN" altLang="en-US" sz="2800" dirty="0" smtClean="0"/>
              <a:t>好</a:t>
            </a:r>
            <a:r>
              <a:rPr lang="en-US" altLang="zh-CN" sz="2800" dirty="0" smtClean="0"/>
              <a:t>/</a:t>
            </a:r>
            <a:r>
              <a:rPr lang="zh-CN" altLang="en-US" sz="2800" dirty="0" smtClean="0"/>
              <a:t>追求：</a:t>
            </a:r>
            <a:endParaRPr lang="en-US" altLang="zh-CN" sz="2800" dirty="0" smtClean="0"/>
          </a:p>
          <a:p>
            <a:r>
              <a:rPr lang="zh-CN" altLang="en-US" sz="2800" dirty="0"/>
              <a:t>受教育程</a:t>
            </a:r>
            <a:r>
              <a:rPr lang="zh-CN" altLang="en-US" sz="2800" dirty="0" smtClean="0"/>
              <a:t>度：</a:t>
            </a:r>
            <a:endParaRPr lang="en-US" altLang="zh-CN" sz="2800" dirty="0" smtClean="0"/>
          </a:p>
          <a:p>
            <a:r>
              <a:rPr lang="zh-CN" altLang="en-US" sz="2800" dirty="0"/>
              <a:t>宗</a:t>
            </a:r>
            <a:r>
              <a:rPr lang="zh-CN" altLang="en-US" sz="2800" dirty="0" smtClean="0"/>
              <a:t>教信仰：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658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382" y="179973"/>
            <a:ext cx="8911687" cy="62121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rgbClr val="00A1DA"/>
                </a:solidFill>
                <a:latin typeface="Arial Black" panose="020B0A04020102020204" pitchFamily="34" charset="0"/>
              </a:rPr>
              <a:t>Let’s Try the Activity: </a:t>
            </a:r>
            <a:r>
              <a:rPr lang="en-US" altLang="zh-CN" dirty="0">
                <a:solidFill>
                  <a:srgbClr val="00A1DA"/>
                </a:solidFill>
                <a:latin typeface="Arial Black" panose="020B0A04020102020204" pitchFamily="34" charset="0"/>
              </a:rPr>
              <a:t>Pair </a:t>
            </a:r>
            <a:r>
              <a:rPr lang="en-US" altLang="zh-CN" dirty="0" smtClean="0">
                <a:solidFill>
                  <a:srgbClr val="00A1DA"/>
                </a:solidFill>
                <a:latin typeface="Arial Black" panose="020B0A04020102020204" pitchFamily="34" charset="0"/>
              </a:rPr>
              <a:t>Work</a:t>
            </a:r>
            <a:endParaRPr lang="en-US" dirty="0">
              <a:solidFill>
                <a:srgbClr val="00A1DA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29" y="879567"/>
            <a:ext cx="8915400" cy="57737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600" dirty="0" smtClean="0"/>
              <a:t>1. Pass out job/profession card and poster paper to each pair:</a:t>
            </a:r>
          </a:p>
          <a:p>
            <a:pPr marL="1257300" lvl="2" indent="-457200"/>
            <a:r>
              <a:rPr lang="zh-CN" altLang="en-US" sz="2800" dirty="0" smtClean="0"/>
              <a:t>年</a:t>
            </a:r>
            <a:r>
              <a:rPr lang="zh-CN" altLang="en-US" sz="2800" dirty="0"/>
              <a:t>龄：</a:t>
            </a:r>
            <a:endParaRPr lang="en-US" altLang="zh-CN" sz="2800" dirty="0"/>
          </a:p>
          <a:p>
            <a:pPr marL="1257300" lvl="2" indent="-457200"/>
            <a:r>
              <a:rPr lang="zh-CN" altLang="en-US" sz="2800" dirty="0"/>
              <a:t>种族</a:t>
            </a:r>
            <a:r>
              <a:rPr lang="en-US" altLang="zh-CN" sz="2800" dirty="0"/>
              <a:t>/</a:t>
            </a:r>
            <a:r>
              <a:rPr lang="zh-CN" altLang="en-US" sz="2800" dirty="0"/>
              <a:t>民族：</a:t>
            </a:r>
            <a:endParaRPr lang="en-US" altLang="zh-CN" sz="2800" dirty="0"/>
          </a:p>
          <a:p>
            <a:pPr marL="1257300" lvl="2" indent="-457200"/>
            <a:r>
              <a:rPr lang="zh-CN" altLang="en-US" sz="2800" dirty="0"/>
              <a:t>相貌衣着：</a:t>
            </a:r>
            <a:endParaRPr lang="en-US" altLang="zh-CN" sz="2800" dirty="0"/>
          </a:p>
          <a:p>
            <a:pPr marL="1257300" lvl="2" indent="-457200"/>
            <a:r>
              <a:rPr lang="zh-CN" altLang="en-US" sz="2800" dirty="0"/>
              <a:t>社会地位：</a:t>
            </a:r>
            <a:endParaRPr lang="en-US" altLang="zh-CN" sz="2800" dirty="0"/>
          </a:p>
          <a:p>
            <a:pPr marL="1257300" lvl="2" indent="-457200"/>
            <a:r>
              <a:rPr lang="zh-CN" altLang="en-US" sz="2800" dirty="0"/>
              <a:t>经济收入：</a:t>
            </a:r>
            <a:endParaRPr lang="en-US" altLang="zh-CN" sz="2800" dirty="0"/>
          </a:p>
          <a:p>
            <a:pPr marL="1257300" lvl="2" indent="-457200"/>
            <a:r>
              <a:rPr lang="zh-CN" altLang="en-US" sz="2800" dirty="0"/>
              <a:t>爱好</a:t>
            </a:r>
            <a:r>
              <a:rPr lang="en-US" altLang="zh-CN" sz="2800" dirty="0"/>
              <a:t>/</a:t>
            </a:r>
            <a:r>
              <a:rPr lang="zh-CN" altLang="en-US" sz="2800" dirty="0"/>
              <a:t>追求：</a:t>
            </a:r>
            <a:endParaRPr lang="en-US" altLang="zh-CN" sz="2800" dirty="0"/>
          </a:p>
          <a:p>
            <a:pPr marL="1257300" lvl="2" indent="-457200"/>
            <a:r>
              <a:rPr lang="zh-CN" altLang="en-US" sz="2800" dirty="0"/>
              <a:t>受教育程度：</a:t>
            </a:r>
            <a:endParaRPr lang="en-US" altLang="zh-CN" sz="2800" dirty="0"/>
          </a:p>
          <a:p>
            <a:pPr marL="1257300" lvl="2" indent="-457200"/>
            <a:r>
              <a:rPr lang="zh-CN" altLang="en-US" sz="2800" dirty="0"/>
              <a:t>宗教信仰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600" dirty="0" smtClean="0"/>
              <a:t>2. Each pair shares their poster with class: </a:t>
            </a:r>
            <a:endParaRPr lang="en-US" altLang="zh-CN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76786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148</TotalTime>
  <Words>264</Words>
  <Application>Microsoft Macintosh PowerPoint</Application>
  <PresentationFormat>Custom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Wisp</vt:lpstr>
      <vt:lpstr>PowerPoint Presentation</vt:lpstr>
      <vt:lpstr>PowerPoint Presentation</vt:lpstr>
      <vt:lpstr>The IB Learner Profile （IB学习者：我们应该把学生培养成什么样的人） </vt:lpstr>
      <vt:lpstr>Diploma Programme Curriculum 6 subject groups and a core of 3 parts. </vt:lpstr>
      <vt:lpstr>Principles of Course Design</vt:lpstr>
      <vt:lpstr>Curriculum: 3 Core Themes      and 5 Optional Themes</vt:lpstr>
      <vt:lpstr>An Example: Core-3: Global Issues</vt:lpstr>
      <vt:lpstr>A Sample Activity to study Stereotypes </vt:lpstr>
      <vt:lpstr>Let’s Try the Activity: Pair Work</vt:lpstr>
      <vt:lpstr>谢谢！ </vt:lpstr>
    </vt:vector>
  </TitlesOfParts>
  <Company>Bellevue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overview of the IB Program Diploma program.</dc:title>
  <dc:creator>Jiang, Hong</dc:creator>
  <cp:lastModifiedBy>Alice Flores</cp:lastModifiedBy>
  <cp:revision>16</cp:revision>
  <dcterms:created xsi:type="dcterms:W3CDTF">2017-05-30T05:11:15Z</dcterms:created>
  <dcterms:modified xsi:type="dcterms:W3CDTF">2017-06-13T00:00:49Z</dcterms:modified>
</cp:coreProperties>
</file>