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4" r:id="rId6"/>
    <p:sldId id="266" r:id="rId7"/>
    <p:sldId id="265" r:id="rId8"/>
    <p:sldId id="268" r:id="rId9"/>
    <p:sldId id="269" r:id="rId10"/>
    <p:sldId id="263" r:id="rId11"/>
    <p:sldId id="262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7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C99A-7637-47EA-A5EE-F276AC9CE625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36B7-6C5E-4DCF-B710-56B8085B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5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C99A-7637-47EA-A5EE-F276AC9CE625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36B7-6C5E-4DCF-B710-56B8085B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7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C99A-7637-47EA-A5EE-F276AC9CE625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36B7-6C5E-4DCF-B710-56B8085B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7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C99A-7637-47EA-A5EE-F276AC9CE625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36B7-6C5E-4DCF-B710-56B8085B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9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C99A-7637-47EA-A5EE-F276AC9CE625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36B7-6C5E-4DCF-B710-56B8085B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8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C99A-7637-47EA-A5EE-F276AC9CE625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36B7-6C5E-4DCF-B710-56B8085B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7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C99A-7637-47EA-A5EE-F276AC9CE625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36B7-6C5E-4DCF-B710-56B8085B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C99A-7637-47EA-A5EE-F276AC9CE625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36B7-6C5E-4DCF-B710-56B8085B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7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C99A-7637-47EA-A5EE-F276AC9CE625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36B7-6C5E-4DCF-B710-56B8085B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3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C99A-7637-47EA-A5EE-F276AC9CE625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36B7-6C5E-4DCF-B710-56B8085B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1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C99A-7637-47EA-A5EE-F276AC9CE625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36B7-6C5E-4DCF-B710-56B8085B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3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0C99A-7637-47EA-A5EE-F276AC9CE625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536B7-6C5E-4DCF-B710-56B8085B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9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payteachers.com/Product/Writing-Activity-BINGO-with-writing-extension-and-rubric-322794" TargetMode="External"/><Relationship Id="rId2" Type="http://schemas.openxmlformats.org/officeDocument/2006/relationships/hyperlink" Target="https://www.teacherspayteachers.com/Product/Writing-Activity-BINGO-with-writing-extension-and-rubric-32279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Product/Writing-Activity-1-3-10-Free-Write-335679" TargetMode="External"/><Relationship Id="rId2" Type="http://schemas.openxmlformats.org/officeDocument/2006/relationships/hyperlink" Target="https://martinabex.com/2011/10/11/1-3-10-free-writ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yao.sarah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HEYtw4IMpY" TargetMode="External"/><Relationship Id="rId2" Type="http://schemas.openxmlformats.org/officeDocument/2006/relationships/hyperlink" Target="http://rollinwild.com/clips.php?v=6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2ncb5o5RLuA" TargetMode="External"/><Relationship Id="rId13" Type="http://schemas.openxmlformats.org/officeDocument/2006/relationships/hyperlink" Target="https://youtu.be/96kI8Mp1uOU" TargetMode="External"/><Relationship Id="rId3" Type="http://schemas.openxmlformats.org/officeDocument/2006/relationships/hyperlink" Target="https://youtu.be/EITn3tghVpY" TargetMode="External"/><Relationship Id="rId7" Type="http://schemas.openxmlformats.org/officeDocument/2006/relationships/hyperlink" Target="https://youtu.be/UUlaseGrkLc" TargetMode="External"/><Relationship Id="rId12" Type="http://schemas.openxmlformats.org/officeDocument/2006/relationships/hyperlink" Target="https://youtu.be/2ncb5o5RLuA" TargetMode="External"/><Relationship Id="rId2" Type="http://schemas.openxmlformats.org/officeDocument/2006/relationships/hyperlink" Target="https://youtu.be/u2N9NIpA0O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CB1Pukr0nFQ" TargetMode="External"/><Relationship Id="rId11" Type="http://schemas.openxmlformats.org/officeDocument/2006/relationships/hyperlink" Target="https://youtu.be/-FI9Gw58MdA" TargetMode="External"/><Relationship Id="rId5" Type="http://schemas.openxmlformats.org/officeDocument/2006/relationships/hyperlink" Target="https://youtu.be/66AK8g-95wo" TargetMode="External"/><Relationship Id="rId10" Type="http://schemas.openxmlformats.org/officeDocument/2006/relationships/hyperlink" Target="https://youtu.be/0Wj_mdBKmvw" TargetMode="External"/><Relationship Id="rId4" Type="http://schemas.openxmlformats.org/officeDocument/2006/relationships/hyperlink" Target="https://youtu.be/P5yunhX3FIE" TargetMode="External"/><Relationship Id="rId9" Type="http://schemas.openxmlformats.org/officeDocument/2006/relationships/hyperlink" Target="https://youtu.be/FIlMhPhkoS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lesismore.com/movietalk/technique.html" TargetMode="External"/><Relationship Id="rId2" Type="http://schemas.openxmlformats.org/officeDocument/2006/relationships/hyperlink" Target="https://martinabex.com/teacher-training/movietal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545NPhafQ5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aebex@gmail.com" TargetMode="External"/><Relationship Id="rId2" Type="http://schemas.openxmlformats.org/officeDocument/2006/relationships/hyperlink" Target="https://martinabex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rtinabex.files.wordpress.com/2013/11/authres-detailed-handout.pdf" TargetMode="External"/><Relationship Id="rId5" Type="http://schemas.openxmlformats.org/officeDocument/2006/relationships/hyperlink" Target="https://martinabex.files.wordpress.com/2013/11/qar-actfl2015-handout1.pdf" TargetMode="External"/><Relationship Id="rId4" Type="http://schemas.openxmlformats.org/officeDocument/2006/relationships/hyperlink" Target="https://martinabex.com/teacher-training/session-handout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readingquest.org/strat/qar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artinabex.files.wordpress.com/2013/04/agarrapregunta-qar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martinabex.com/2013/10/07/gallery-walk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Highlights of What I Learned in WAFLT Conference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Sarah Yao</a:t>
            </a:r>
          </a:p>
          <a:p>
            <a:r>
              <a:rPr lang="en-US" dirty="0" smtClean="0"/>
              <a:t>January 20</a:t>
            </a:r>
            <a:r>
              <a:rPr lang="en-US" baseline="30000" dirty="0" smtClean="0"/>
              <a:t>th</a:t>
            </a:r>
            <a:r>
              <a:rPr lang="en-US" dirty="0" smtClean="0"/>
              <a:t>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16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Bingo Free Write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Play BINGO with your students, then ask them to choose one row of their words and use the five words that it contains in a free </a:t>
            </a:r>
            <a:r>
              <a:rPr lang="en-US" dirty="0" smtClean="0"/>
              <a:t>write</a:t>
            </a:r>
          </a:p>
          <a:p>
            <a:r>
              <a:rPr lang="en-US" dirty="0" smtClean="0"/>
              <a:t>Download the form from Teachers Pay Teachers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www.teacherspayteachers.com/Product/Writing-Activity-BINGO-with-writing-extension-and-rubric-322794</a:t>
            </a:r>
            <a:endParaRPr lang="en-US" dirty="0" smtClean="0"/>
          </a:p>
          <a:p>
            <a:pPr lvl="1"/>
            <a:r>
              <a:rPr lang="en-US" dirty="0"/>
              <a:t>Six different rubrics are </a:t>
            </a:r>
            <a:r>
              <a:rPr lang="en-US" dirty="0" smtClean="0"/>
              <a:t>included</a:t>
            </a:r>
          </a:p>
          <a:p>
            <a:pPr lvl="1"/>
            <a:r>
              <a:rPr lang="en-US" dirty="0" smtClean="0"/>
              <a:t>Both </a:t>
            </a:r>
            <a:r>
              <a:rPr lang="en-US" dirty="0"/>
              <a:t>a PDF and an editable .doc version of the file are included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1026" name="Picture 2" descr="Screen Shot 2014-11-30 at 2.28.10 P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68" y="1825625"/>
            <a:ext cx="3256547" cy="4229282"/>
          </a:xfrm>
          <a:prstGeom prst="rect">
            <a:avLst/>
          </a:prstGeom>
          <a:noFill/>
          <a:ln w="635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20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1-3-10 Free 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scaffolded</a:t>
            </a:r>
            <a:r>
              <a:rPr lang="en-US" dirty="0" smtClean="0"/>
              <a:t> writing activity created by Martina </a:t>
            </a:r>
            <a:r>
              <a:rPr lang="en-US" dirty="0" err="1" smtClean="0"/>
              <a:t>Bex</a:t>
            </a:r>
            <a:endParaRPr lang="en-US" dirty="0" smtClean="0"/>
          </a:p>
          <a:p>
            <a:r>
              <a:rPr lang="en-US" dirty="0" smtClean="0"/>
              <a:t>How to use the form</a:t>
            </a:r>
          </a:p>
          <a:p>
            <a:pPr lvl="1"/>
            <a:r>
              <a:rPr lang="en-US" dirty="0">
                <a:hlinkClick r:id="rId2"/>
              </a:rPr>
              <a:t>https://martinabex.com/2011/10/11/1-3-10-free-write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Download the form from Teachers Pay Teachers</a:t>
            </a:r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www.teacherspayteachers.com/Product/Writing-Activity-1-3-10-Free-Write-335679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6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questions, more details and video clips for the presentations, please contact Sarah Yao @ </a:t>
            </a:r>
            <a:r>
              <a:rPr lang="en-US" dirty="0" smtClean="0">
                <a:hlinkClick r:id="rId2"/>
              </a:rPr>
              <a:t>yao.sarah@gmail.com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1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Movie Talk </a:t>
            </a:r>
            <a:br>
              <a:rPr lang="en-US" b="1" dirty="0" smtClean="0"/>
            </a:br>
            <a:r>
              <a:rPr lang="en-US" sz="4000" dirty="0" smtClean="0"/>
              <a:t>Leveraging </a:t>
            </a:r>
            <a:r>
              <a:rPr lang="en-US" sz="4000" dirty="0"/>
              <a:t>Films and Clips For Comprehensible </a:t>
            </a:r>
            <a:r>
              <a:rPr lang="en-US" sz="4000" dirty="0" smtClean="0"/>
              <a:t>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549189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Presentation given by Erik</a:t>
            </a:r>
            <a:r>
              <a:rPr lang="en-US" dirty="0" smtClean="0"/>
              <a:t> </a:t>
            </a:r>
            <a:r>
              <a:rPr lang="en-US" dirty="0" smtClean="0"/>
              <a:t>Olsen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He </a:t>
            </a:r>
            <a:r>
              <a:rPr lang="en-US" dirty="0" smtClean="0"/>
              <a:t>demonstrated </a:t>
            </a:r>
            <a:r>
              <a:rPr lang="en-US" dirty="0" smtClean="0"/>
              <a:t>how to use non-verbal short films/videos to tell a story 100% in the target languages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Films he used in the presentation were very funny &amp; engaging!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Rollin Christmas -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rollinwild.com/clips.php?v=6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The </a:t>
            </a:r>
            <a:r>
              <a:rPr lang="en-US" dirty="0"/>
              <a:t>Paperless Future Emma -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youtu.be/HHEYtw4IMpY</a:t>
            </a:r>
            <a:r>
              <a:rPr lang="en-US" dirty="0" smtClean="0"/>
              <a:t> - this is great for teaching topics like family, household items &amp; going paperless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531768" y="1825625"/>
            <a:ext cx="3822032" cy="4351338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73" y="2391025"/>
            <a:ext cx="4456859" cy="302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Short Animations I Really Like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684"/>
            <a:ext cx="10515600" cy="535004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Piper First Look -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youtu.be/u2N9NIpA0OE</a:t>
            </a:r>
            <a:r>
              <a:rPr lang="en-US" dirty="0" smtClean="0"/>
              <a:t> - it fits in theme related to animals and beach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Life in </a:t>
            </a:r>
            <a:r>
              <a:rPr lang="en-US" dirty="0"/>
              <a:t>Shaolin Temple -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youtu.be/EITn3tghVpY</a:t>
            </a:r>
            <a:r>
              <a:rPr lang="en-US" dirty="0" smtClean="0"/>
              <a:t> - it fits in theme </a:t>
            </a:r>
            <a:r>
              <a:rPr lang="en-US" dirty="0" smtClean="0"/>
              <a:t>for </a:t>
            </a:r>
            <a:r>
              <a:rPr lang="en-US" dirty="0" smtClean="0"/>
              <a:t>sports &amp; hobbies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/>
              <a:t>Dustin -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youtu.be/P5yunhX3FIE</a:t>
            </a:r>
            <a:r>
              <a:rPr lang="en-US" dirty="0" smtClean="0"/>
              <a:t> - it fits in theme for family &amp; pets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/>
              <a:t>Pigeon Impossible -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youtu.be/66AK8g-95wo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/>
              <a:t>Presto -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youtu.be/CB1Pukr0nFQ</a:t>
            </a:r>
            <a:r>
              <a:rPr lang="en-US" dirty="0" smtClean="0"/>
              <a:t> - it fits in theme </a:t>
            </a:r>
            <a:r>
              <a:rPr lang="en-US" dirty="0" smtClean="0"/>
              <a:t>related to </a:t>
            </a:r>
            <a:r>
              <a:rPr lang="en-US" dirty="0" smtClean="0"/>
              <a:t>pets or magic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Soar - </a:t>
            </a:r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youtu.be/UUlaseGrkLc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For the </a:t>
            </a:r>
            <a:r>
              <a:rPr lang="en-US" dirty="0"/>
              <a:t>Birds – </a:t>
            </a:r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www.youtube.com/watch?v=2ncb5o5RLuA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It’s Smarter to Travel </a:t>
            </a:r>
            <a:r>
              <a:rPr lang="en-US" dirty="0"/>
              <a:t>in Groups - </a:t>
            </a:r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youtu.be/FIlMhPhkoSA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/>
              <a:t>Lifted - </a:t>
            </a:r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youtu.be/0Wj_mdBKmvw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/>
              <a:t>Partly Cloudy - </a:t>
            </a:r>
            <a:r>
              <a:rPr lang="en-US" dirty="0">
                <a:hlinkClick r:id="rId11"/>
              </a:rPr>
              <a:t>https://youtu.be/-</a:t>
            </a:r>
            <a:r>
              <a:rPr lang="en-US" dirty="0" smtClean="0">
                <a:hlinkClick r:id="rId11"/>
              </a:rPr>
              <a:t>FI9Gw58MdA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Clips </a:t>
            </a:r>
            <a:r>
              <a:rPr lang="en-US" dirty="0"/>
              <a:t>from Rollin’ Wild - </a:t>
            </a:r>
            <a:r>
              <a:rPr lang="en-US" dirty="0">
                <a:hlinkClick r:id="rId12"/>
              </a:rPr>
              <a:t>https://</a:t>
            </a:r>
            <a:r>
              <a:rPr lang="en-US" dirty="0" smtClean="0">
                <a:hlinkClick r:id="rId12"/>
              </a:rPr>
              <a:t>youtu.be/2ncb5o5RLuA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The </a:t>
            </a:r>
            <a:r>
              <a:rPr lang="en-US" dirty="0"/>
              <a:t>Present - </a:t>
            </a:r>
            <a:r>
              <a:rPr lang="en-US" dirty="0">
                <a:hlinkClick r:id="rId13"/>
              </a:rPr>
              <a:t>https://</a:t>
            </a:r>
            <a:r>
              <a:rPr lang="en-US" dirty="0" smtClean="0">
                <a:hlinkClick r:id="rId13"/>
              </a:rPr>
              <a:t>youtu.be/96kI8Mp1uOU</a:t>
            </a:r>
            <a:r>
              <a:rPr lang="en-US" dirty="0" smtClean="0"/>
              <a:t> - it has a surprising and touching ending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Resources/Links for Movie Talks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https://martinabex.com/teacher-training/movietalk/</a:t>
            </a:r>
            <a:r>
              <a:rPr lang="en-US" dirty="0"/>
              <a:t> </a:t>
            </a:r>
            <a:r>
              <a:rPr lang="en-US" dirty="0" smtClean="0"/>
              <a:t>- Martina </a:t>
            </a:r>
            <a:r>
              <a:rPr lang="en-US" dirty="0" err="1" smtClean="0"/>
              <a:t>Bex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http://glesismore.com/movietalk/technique.html</a:t>
            </a:r>
            <a:r>
              <a:rPr lang="en-US" dirty="0" smtClean="0"/>
              <a:t> - Movie Talk website from Dr. Ashley Hastings</a:t>
            </a:r>
          </a:p>
          <a:p>
            <a:r>
              <a:rPr lang="en-US" dirty="0" smtClean="0">
                <a:hlinkClick r:id="rId4"/>
              </a:rPr>
              <a:t>https://youtu.be/545NPhafQ5U</a:t>
            </a:r>
            <a:r>
              <a:rPr lang="en-US" dirty="0" smtClean="0"/>
              <a:t> - </a:t>
            </a:r>
            <a:r>
              <a:rPr lang="en-US" dirty="0" err="1" smtClean="0"/>
              <a:t>MovieTalk</a:t>
            </a:r>
            <a:r>
              <a:rPr lang="en-US" dirty="0" smtClean="0"/>
              <a:t> Demo by Martina </a:t>
            </a:r>
            <a:r>
              <a:rPr lang="en-US" dirty="0" err="1" smtClean="0"/>
              <a:t>Bex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Assess Something Real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Presentation given by </a:t>
            </a:r>
            <a:r>
              <a:rPr lang="en-US" b="1" dirty="0" smtClean="0"/>
              <a:t>Martina </a:t>
            </a:r>
            <a:r>
              <a:rPr lang="en-US" b="1" dirty="0" err="1" smtClean="0"/>
              <a:t>Bex</a:t>
            </a:r>
            <a:endParaRPr lang="en-US" b="1" dirty="0" smtClean="0"/>
          </a:p>
          <a:p>
            <a:pPr lvl="1"/>
            <a:r>
              <a:rPr lang="en-US" dirty="0" smtClean="0"/>
              <a:t>An amazing Spanish teacher from Alaska</a:t>
            </a:r>
          </a:p>
          <a:p>
            <a:pPr lvl="1"/>
            <a:r>
              <a:rPr lang="en-US" dirty="0" smtClean="0"/>
              <a:t>World Languages Curriculum Consultant at the Comprehensible Classroom</a:t>
            </a:r>
          </a:p>
          <a:p>
            <a:pPr lvl="1"/>
            <a:r>
              <a:rPr lang="en-US" dirty="0"/>
              <a:t>Website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martinabex.com/</a:t>
            </a:r>
            <a:endParaRPr lang="en-US" dirty="0"/>
          </a:p>
          <a:p>
            <a:pPr lvl="1"/>
            <a:r>
              <a:rPr lang="en-US" dirty="0" smtClean="0"/>
              <a:t>Email </a:t>
            </a:r>
            <a:r>
              <a:rPr lang="en-US" dirty="0" smtClean="0">
                <a:hlinkClick r:id="rId3"/>
              </a:rPr>
              <a:t>martinaebex@gmail.com</a:t>
            </a:r>
            <a:endParaRPr lang="en-US" dirty="0" smtClean="0"/>
          </a:p>
          <a:p>
            <a:r>
              <a:rPr lang="en-US" b="1" dirty="0" smtClean="0"/>
              <a:t>Handouts </a:t>
            </a:r>
            <a:r>
              <a:rPr lang="en-US" dirty="0" smtClean="0"/>
              <a:t>she shared in conferences</a:t>
            </a:r>
          </a:p>
          <a:p>
            <a:pPr lvl="1"/>
            <a:r>
              <a:rPr lang="en-US" dirty="0">
                <a:hlinkClick r:id="rId4"/>
              </a:rPr>
              <a:t>https://martinabex.com/teacher-training/session-handouts/</a:t>
            </a:r>
            <a:endParaRPr lang="en-US" dirty="0"/>
          </a:p>
          <a:p>
            <a:pPr lvl="1"/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martinabex.files.wordpress.com/2013/11/qar-actfl2015-handout1.pdf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martinabex.files.wordpress.com/2013/11/authres-detailed-handout.pdf</a:t>
            </a:r>
            <a:endParaRPr lang="en-US" dirty="0" smtClean="0"/>
          </a:p>
          <a:p>
            <a:r>
              <a:rPr lang="en-US" dirty="0" smtClean="0"/>
              <a:t>Activities she demoed or explained in the WAFLT 2016 conference are in the following pages</a:t>
            </a:r>
          </a:p>
          <a:p>
            <a:pPr lvl="1"/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94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222"/>
            <a:ext cx="10515600" cy="1325563"/>
          </a:xfrm>
        </p:spPr>
        <p:txBody>
          <a:bodyPr/>
          <a:lstStyle/>
          <a:p>
            <a:r>
              <a:rPr lang="en-US" dirty="0" smtClean="0"/>
              <a:t>Questions-Answers Relationship (QAR)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6989" y="1258093"/>
            <a:ext cx="7125769" cy="598370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QAR </a:t>
            </a:r>
            <a:r>
              <a:rPr lang="en-US" dirty="0"/>
              <a:t>strategy presents a three-way relationship between questions, text content, and reader </a:t>
            </a:r>
            <a:r>
              <a:rPr lang="en-US" dirty="0" smtClean="0"/>
              <a:t>knowledge</a:t>
            </a:r>
          </a:p>
          <a:p>
            <a:r>
              <a:rPr lang="en-US" dirty="0" smtClean="0"/>
              <a:t>It shows </a:t>
            </a:r>
            <a:r>
              <a:rPr lang="en-US" dirty="0"/>
              <a:t>that students who understand how questions are written are better prepared to answer </a:t>
            </a:r>
            <a:r>
              <a:rPr lang="en-US" dirty="0" smtClean="0"/>
              <a:t>questions</a:t>
            </a:r>
          </a:p>
          <a:p>
            <a:r>
              <a:rPr lang="en-US" dirty="0" smtClean="0"/>
              <a:t>These </a:t>
            </a:r>
            <a:r>
              <a:rPr lang="en-US" dirty="0"/>
              <a:t>activities help students "demystify" the question-building process as a step toward better reading </a:t>
            </a:r>
            <a:r>
              <a:rPr lang="en-US" dirty="0" smtClean="0"/>
              <a:t>comprehension</a:t>
            </a:r>
          </a:p>
          <a:p>
            <a:r>
              <a:rPr lang="en-US" dirty="0" smtClean="0"/>
              <a:t>It divides </a:t>
            </a:r>
            <a:r>
              <a:rPr lang="en-US" dirty="0"/>
              <a:t>questions into two broad categories; "</a:t>
            </a:r>
            <a:r>
              <a:rPr lang="en-US" b="1" dirty="0"/>
              <a:t>In the Book</a:t>
            </a:r>
            <a:r>
              <a:rPr lang="en-US" dirty="0"/>
              <a:t>" (text-explicit) questions and "</a:t>
            </a:r>
            <a:r>
              <a:rPr lang="en-US" b="1" dirty="0"/>
              <a:t>In My Head</a:t>
            </a:r>
            <a:r>
              <a:rPr lang="en-US" dirty="0"/>
              <a:t>" (text-implicit) </a:t>
            </a:r>
            <a:r>
              <a:rPr lang="en-US" dirty="0" smtClean="0"/>
              <a:t>questions</a:t>
            </a:r>
            <a:endParaRPr lang="en-US" dirty="0"/>
          </a:p>
          <a:p>
            <a:r>
              <a:rPr lang="en-US" dirty="0"/>
              <a:t>"</a:t>
            </a:r>
            <a:r>
              <a:rPr lang="en-US" b="1" dirty="0"/>
              <a:t>In the Book</a:t>
            </a:r>
            <a:r>
              <a:rPr lang="en-US" dirty="0"/>
              <a:t>" questions are generated directly from a reading </a:t>
            </a:r>
            <a:r>
              <a:rPr lang="en-US" dirty="0" smtClean="0"/>
              <a:t>selection</a:t>
            </a:r>
          </a:p>
          <a:p>
            <a:r>
              <a:rPr lang="en-US" dirty="0" smtClean="0"/>
              <a:t>These </a:t>
            </a:r>
            <a:r>
              <a:rPr lang="en-US" dirty="0"/>
              <a:t>explicit questions fall into two subcategories: "</a:t>
            </a:r>
            <a:r>
              <a:rPr lang="en-US" b="1" dirty="0"/>
              <a:t>Right There</a:t>
            </a:r>
            <a:r>
              <a:rPr lang="en-US" dirty="0"/>
              <a:t>"–questions found in one place in a selection and "Think and Search"–questions built around cumulative information found throughout a document. </a:t>
            </a:r>
          </a:p>
          <a:p>
            <a:r>
              <a:rPr lang="en-US" dirty="0"/>
              <a:t>"</a:t>
            </a:r>
            <a:r>
              <a:rPr lang="en-US" b="1" dirty="0"/>
              <a:t>In My Head</a:t>
            </a:r>
            <a:r>
              <a:rPr lang="en-US" dirty="0"/>
              <a:t>" questions are created by the reader when confronting a text. These questions are not explicitly found in the reading; rather, these questions arise as the reader engages the selection's content through active thought, comparison, evaluation, etc.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implicit questions fall into two subcategories: "</a:t>
            </a:r>
            <a:r>
              <a:rPr lang="en-US" b="1" dirty="0"/>
              <a:t>Author and You</a:t>
            </a:r>
            <a:r>
              <a:rPr lang="en-US" dirty="0"/>
              <a:t>"–questions that the text provokes in the reader and "</a:t>
            </a:r>
            <a:r>
              <a:rPr lang="en-US" b="1" dirty="0"/>
              <a:t>On My Own</a:t>
            </a:r>
            <a:r>
              <a:rPr lang="en-US" dirty="0"/>
              <a:t>"–questions arising from the reader's prior knowledge and </a:t>
            </a:r>
            <a:r>
              <a:rPr lang="en-US" dirty="0" smtClean="0"/>
              <a:t>experiences</a:t>
            </a:r>
          </a:p>
          <a:p>
            <a:r>
              <a:rPr lang="en-US" dirty="0" smtClean="0"/>
              <a:t>Example of QAF </a:t>
            </a:r>
            <a:r>
              <a:rPr lang="en-US" dirty="0"/>
              <a:t>in English -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www.readingquest.org/strat/qar.html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691020" y="1825625"/>
            <a:ext cx="3662780" cy="4351338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pic>
        <p:nvPicPr>
          <p:cNvPr id="2050" name="Picture 2" descr="http://www.readingeducator.com/images/wspac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1825625"/>
            <a:ext cx="9525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://www.readingeducator.com/strategies/qa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58" y="1863725"/>
            <a:ext cx="4431838" cy="3661569"/>
          </a:xfrm>
          <a:prstGeom prst="rect">
            <a:avLst/>
          </a:prstGeom>
          <a:noFill/>
          <a:ln w="635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3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Grab &amp;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go with QAR activities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martinabex.files.wordpress.com/2013/04/agarrapregunta-qar.pdf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761" y="3237007"/>
            <a:ext cx="4135228" cy="3171145"/>
          </a:xfrm>
          <a:prstGeom prst="rect">
            <a:avLst/>
          </a:prstGeom>
          <a:ln w="635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107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Fan-N-Pick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cooperative comprehension activity</a:t>
            </a:r>
          </a:p>
          <a:p>
            <a:r>
              <a:rPr lang="en-US" dirty="0" smtClean="0"/>
              <a:t>Three people in a group</a:t>
            </a:r>
          </a:p>
          <a:p>
            <a:r>
              <a:rPr lang="en-US" dirty="0" smtClean="0"/>
              <a:t>For each question, one member in the group is the questioner, the responder, and the recorder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76" y="1597401"/>
            <a:ext cx="3670674" cy="4807786"/>
          </a:xfrm>
          <a:prstGeom prst="rect">
            <a:avLst/>
          </a:prstGeom>
          <a:ln w="635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9934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Gallery 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activities to create discussion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://martinabex.com/2013/10/07/gallery-walk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I use Gallery Walk a lot myself – students love it!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926" y="4001294"/>
            <a:ext cx="3461084" cy="259581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747" y="3517984"/>
            <a:ext cx="3545305" cy="26589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852" y="416626"/>
            <a:ext cx="4712369" cy="281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4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704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Highlights of What I Learned in WAFLT Conference 2016</vt:lpstr>
      <vt:lpstr>Movie Talk  Leveraging Films and Clips For Comprehensible Input</vt:lpstr>
      <vt:lpstr>Some Short Animations I Really Like </vt:lpstr>
      <vt:lpstr>Resources/Links for Movie Talks</vt:lpstr>
      <vt:lpstr>Assess Something Real</vt:lpstr>
      <vt:lpstr>Questions-Answers Relationship (QAR)</vt:lpstr>
      <vt:lpstr>Grab &amp; Go</vt:lpstr>
      <vt:lpstr>Fan-N-Pick</vt:lpstr>
      <vt:lpstr>Gallery Walk</vt:lpstr>
      <vt:lpstr>Bingo Free Write</vt:lpstr>
      <vt:lpstr>1-3-10 Free Write</vt:lpstr>
      <vt:lpstr>Thank you!</vt:lpstr>
    </vt:vector>
  </TitlesOfParts>
  <Company>Bellevue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Yao, Sarah</dc:creator>
  <cp:lastModifiedBy>Yao, Sarah</cp:lastModifiedBy>
  <cp:revision>20</cp:revision>
  <dcterms:created xsi:type="dcterms:W3CDTF">2017-01-23T02:45:51Z</dcterms:created>
  <dcterms:modified xsi:type="dcterms:W3CDTF">2017-01-24T17:08:24Z</dcterms:modified>
</cp:coreProperties>
</file>